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2" r:id="rId4"/>
  </p:sldMasterIdLst>
  <p:notesMasterIdLst>
    <p:notesMasterId r:id="rId20"/>
  </p:notesMasterIdLst>
  <p:sldIdLst>
    <p:sldId id="263" r:id="rId5"/>
    <p:sldId id="264" r:id="rId6"/>
    <p:sldId id="265" r:id="rId7"/>
    <p:sldId id="266" r:id="rId8"/>
    <p:sldId id="267" r:id="rId9"/>
    <p:sldId id="269" r:id="rId10"/>
    <p:sldId id="272" r:id="rId11"/>
    <p:sldId id="280" r:id="rId12"/>
    <p:sldId id="270" r:id="rId13"/>
    <p:sldId id="271" r:id="rId14"/>
    <p:sldId id="274" r:id="rId15"/>
    <p:sldId id="268" r:id="rId16"/>
    <p:sldId id="279" r:id="rId17"/>
    <p:sldId id="277" r:id="rId18"/>
    <p:sldId id="2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47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4DC3FA-F09E-42B3-AE19-4893147F807B}" v="52" dt="2019-02-15T00:17:23.0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51"/>
    <p:restoredTop sz="94647"/>
  </p:normalViewPr>
  <p:slideViewPr>
    <p:cSldViewPr snapToGrid="0" snapToObjects="1">
      <p:cViewPr varScale="1">
        <p:scale>
          <a:sx n="80" d="100"/>
          <a:sy n="80" d="100"/>
        </p:scale>
        <p:origin x="62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Kreitzer" userId="97ea875a0d4a1c30" providerId="LiveId" clId="{7FA59B45-7D97-4083-BADF-0531952D5294}"/>
    <pc:docChg chg="delSld">
      <pc:chgData name="David Kreitzer" userId="97ea875a0d4a1c30" providerId="LiveId" clId="{7FA59B45-7D97-4083-BADF-0531952D5294}" dt="2019-02-14T20:39:32.649" v="0" actId="2696"/>
      <pc:docMkLst>
        <pc:docMk/>
      </pc:docMkLst>
      <pc:sldChg chg="del">
        <pc:chgData name="David Kreitzer" userId="97ea875a0d4a1c30" providerId="LiveId" clId="{7FA59B45-7D97-4083-BADF-0531952D5294}" dt="2019-02-14T20:39:32.649" v="0" actId="2696"/>
        <pc:sldMkLst>
          <pc:docMk/>
          <pc:sldMk cId="1624272343" sldId="274"/>
        </pc:sldMkLst>
      </pc:sldChg>
    </pc:docChg>
  </pc:docChgLst>
  <pc:docChgLst>
    <pc:chgData name="David Kreitzer" userId="97ea875a0d4a1c30" providerId="LiveId" clId="{364DC3FA-F09E-42B3-AE19-4893147F807B}"/>
    <pc:docChg chg="custSel addSld delSld modSld sldOrd">
      <pc:chgData name="David Kreitzer" userId="97ea875a0d4a1c30" providerId="LiveId" clId="{364DC3FA-F09E-42B3-AE19-4893147F807B}" dt="2019-02-15T00:17:23.002" v="134"/>
      <pc:docMkLst>
        <pc:docMk/>
      </pc:docMkLst>
      <pc:sldChg chg="add del ord">
        <pc:chgData name="David Kreitzer" userId="97ea875a0d4a1c30" providerId="LiveId" clId="{364DC3FA-F09E-42B3-AE19-4893147F807B}" dt="2019-02-14T22:21:01.207" v="8"/>
        <pc:sldMkLst>
          <pc:docMk/>
          <pc:sldMk cId="2990068044" sldId="268"/>
        </pc:sldMkLst>
      </pc:sldChg>
      <pc:sldChg chg="delSp modSp modAnim">
        <pc:chgData name="David Kreitzer" userId="97ea875a0d4a1c30" providerId="LiveId" clId="{364DC3FA-F09E-42B3-AE19-4893147F807B}" dt="2019-02-15T00:14:35.307" v="126" actId="1037"/>
        <pc:sldMkLst>
          <pc:docMk/>
          <pc:sldMk cId="10060314" sldId="269"/>
        </pc:sldMkLst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6" creationId="{EE4953CA-1AF0-4E3E-94EB-183D5AEEC453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10" creationId="{E64682AE-69A6-4CBD-95DE-19B2B96D9F39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11" creationId="{473EE3F3-2BA3-4DAA-8937-2B0F839252A1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12" creationId="{131DD1C6-9C39-4FC1-8CAC-D777C46639F1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13" creationId="{BA7ADEAE-F37D-4383-8675-A693B43338D7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14" creationId="{9696D8EF-6C14-4D58-91C4-04660A08B431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15" creationId="{ED993701-DD4F-4C12-B305-FF14AF0DF2C3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16" creationId="{9E71B4D1-8918-4F46-AEC6-5113D3CF9758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17" creationId="{0F4C9332-5F39-4E8A-B050-5F7C8404118C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18" creationId="{FE624584-152F-47F2-BF09-53356BA26AE4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19" creationId="{1DED2AEB-2B5B-4B73-8170-C06F2263A858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20" creationId="{B09D2A67-5FB5-4D65-A840-1BD9EE5632F8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22" creationId="{6B542AAC-4B67-4DCE-BA0E-A76A9FCB0D22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23" creationId="{383AD34C-F434-4F2F-9B5C-BA0430ADE609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24" creationId="{BF085118-1AEF-48AA-AA5B-4EF6205DDA35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25" creationId="{801D0BAC-D75D-4CD0-8DA9-80EA4588784F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26" creationId="{AD8887D1-9247-4E5D-950C-78824382495C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27" creationId="{584766F5-F85B-4C4C-9F68-ACEB97A7C138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31" creationId="{5FB2FC7B-4653-4028-87A9-255954267296}"/>
          </ac:spMkLst>
        </pc:spChg>
        <pc:spChg chg="mod">
          <ac:chgData name="David Kreitzer" userId="97ea875a0d4a1c30" providerId="LiveId" clId="{364DC3FA-F09E-42B3-AE19-4893147F807B}" dt="2019-02-15T00:14:35.307" v="126" actId="1037"/>
          <ac:spMkLst>
            <pc:docMk/>
            <pc:sldMk cId="10060314" sldId="269"/>
            <ac:spMk id="37" creationId="{BA8F02DC-7394-4C10-8835-2520EB959CAC}"/>
          </ac:spMkLst>
        </pc:spChg>
        <pc:picChg chg="del">
          <ac:chgData name="David Kreitzer" userId="97ea875a0d4a1c30" providerId="LiveId" clId="{364DC3FA-F09E-42B3-AE19-4893147F807B}" dt="2019-02-15T00:14:14.991" v="52"/>
          <ac:picMkLst>
            <pc:docMk/>
            <pc:sldMk cId="10060314" sldId="269"/>
            <ac:picMk id="66" creationId="{5ECAD242-4B14-4954-ABBF-28C6A3F15099}"/>
          </ac:picMkLst>
        </pc:picChg>
        <pc:cxnChg chg="mod">
          <ac:chgData name="David Kreitzer" userId="97ea875a0d4a1c30" providerId="LiveId" clId="{364DC3FA-F09E-42B3-AE19-4893147F807B}" dt="2019-02-15T00:14:35.307" v="126" actId="1037"/>
          <ac:cxnSpMkLst>
            <pc:docMk/>
            <pc:sldMk cId="10060314" sldId="269"/>
            <ac:cxnSpMk id="3" creationId="{05FFE06E-015F-4C5E-B997-8A7731720125}"/>
          </ac:cxnSpMkLst>
        </pc:cxnChg>
        <pc:cxnChg chg="mod">
          <ac:chgData name="David Kreitzer" userId="97ea875a0d4a1c30" providerId="LiveId" clId="{364DC3FA-F09E-42B3-AE19-4893147F807B}" dt="2019-02-15T00:14:35.307" v="126" actId="1037"/>
          <ac:cxnSpMkLst>
            <pc:docMk/>
            <pc:sldMk cId="10060314" sldId="269"/>
            <ac:cxnSpMk id="34" creationId="{8104F3BF-C31B-4647-BC23-1E20A128720D}"/>
          </ac:cxnSpMkLst>
        </pc:cxnChg>
        <pc:cxnChg chg="mod">
          <ac:chgData name="David Kreitzer" userId="97ea875a0d4a1c30" providerId="LiveId" clId="{364DC3FA-F09E-42B3-AE19-4893147F807B}" dt="2019-02-15T00:14:35.307" v="126" actId="1037"/>
          <ac:cxnSpMkLst>
            <pc:docMk/>
            <pc:sldMk cId="10060314" sldId="269"/>
            <ac:cxnSpMk id="39" creationId="{FE3099A7-E677-4B0F-94A1-89AAC64934E0}"/>
          </ac:cxnSpMkLst>
        </pc:cxnChg>
        <pc:cxnChg chg="mod">
          <ac:chgData name="David Kreitzer" userId="97ea875a0d4a1c30" providerId="LiveId" clId="{364DC3FA-F09E-42B3-AE19-4893147F807B}" dt="2019-02-15T00:14:35.307" v="126" actId="1037"/>
          <ac:cxnSpMkLst>
            <pc:docMk/>
            <pc:sldMk cId="10060314" sldId="269"/>
            <ac:cxnSpMk id="40" creationId="{2279BC9C-634D-4D6D-BCCF-D11874F5C732}"/>
          </ac:cxnSpMkLst>
        </pc:cxnChg>
        <pc:cxnChg chg="mod">
          <ac:chgData name="David Kreitzer" userId="97ea875a0d4a1c30" providerId="LiveId" clId="{364DC3FA-F09E-42B3-AE19-4893147F807B}" dt="2019-02-15T00:14:35.307" v="126" actId="1037"/>
          <ac:cxnSpMkLst>
            <pc:docMk/>
            <pc:sldMk cId="10060314" sldId="269"/>
            <ac:cxnSpMk id="41" creationId="{03C1A36B-82A3-4B16-AF3B-F2F4FB7A2CB1}"/>
          </ac:cxnSpMkLst>
        </pc:cxnChg>
        <pc:cxnChg chg="mod">
          <ac:chgData name="David Kreitzer" userId="97ea875a0d4a1c30" providerId="LiveId" clId="{364DC3FA-F09E-42B3-AE19-4893147F807B}" dt="2019-02-15T00:14:35.307" v="126" actId="1037"/>
          <ac:cxnSpMkLst>
            <pc:docMk/>
            <pc:sldMk cId="10060314" sldId="269"/>
            <ac:cxnSpMk id="42" creationId="{BF67792E-3A7F-4D8E-82B1-0F6776D159F6}"/>
          </ac:cxnSpMkLst>
        </pc:cxnChg>
        <pc:cxnChg chg="mod">
          <ac:chgData name="David Kreitzer" userId="97ea875a0d4a1c30" providerId="LiveId" clId="{364DC3FA-F09E-42B3-AE19-4893147F807B}" dt="2019-02-15T00:14:35.307" v="126" actId="1037"/>
          <ac:cxnSpMkLst>
            <pc:docMk/>
            <pc:sldMk cId="10060314" sldId="269"/>
            <ac:cxnSpMk id="44" creationId="{0F7895CB-217A-446E-A088-6EF4833F1229}"/>
          </ac:cxnSpMkLst>
        </pc:cxnChg>
        <pc:cxnChg chg="mod">
          <ac:chgData name="David Kreitzer" userId="97ea875a0d4a1c30" providerId="LiveId" clId="{364DC3FA-F09E-42B3-AE19-4893147F807B}" dt="2019-02-15T00:14:35.307" v="126" actId="1037"/>
          <ac:cxnSpMkLst>
            <pc:docMk/>
            <pc:sldMk cId="10060314" sldId="269"/>
            <ac:cxnSpMk id="57" creationId="{41F8EA99-9334-47CA-8DB3-1524E3458806}"/>
          </ac:cxnSpMkLst>
        </pc:cxnChg>
        <pc:cxnChg chg="mod">
          <ac:chgData name="David Kreitzer" userId="97ea875a0d4a1c30" providerId="LiveId" clId="{364DC3FA-F09E-42B3-AE19-4893147F807B}" dt="2019-02-15T00:14:35.307" v="126" actId="1037"/>
          <ac:cxnSpMkLst>
            <pc:docMk/>
            <pc:sldMk cId="10060314" sldId="269"/>
            <ac:cxnSpMk id="58" creationId="{24909F06-1DB2-4147-8704-93D81C389355}"/>
          </ac:cxnSpMkLst>
        </pc:cxnChg>
      </pc:sldChg>
      <pc:sldChg chg="modAnim">
        <pc:chgData name="David Kreitzer" userId="97ea875a0d4a1c30" providerId="LiveId" clId="{364DC3FA-F09E-42B3-AE19-4893147F807B}" dt="2019-02-15T00:11:30.919" v="48"/>
        <pc:sldMkLst>
          <pc:docMk/>
          <pc:sldMk cId="1278392195" sldId="270"/>
        </pc:sldMkLst>
      </pc:sldChg>
      <pc:sldChg chg="del">
        <pc:chgData name="David Kreitzer" userId="97ea875a0d4a1c30" providerId="LiveId" clId="{364DC3FA-F09E-42B3-AE19-4893147F807B}" dt="2019-02-14T22:21:36.627" v="11" actId="2696"/>
        <pc:sldMkLst>
          <pc:docMk/>
          <pc:sldMk cId="2436511858" sldId="273"/>
        </pc:sldMkLst>
      </pc:sldChg>
      <pc:sldChg chg="delSp add ord setBg delDesignElem">
        <pc:chgData name="David Kreitzer" userId="97ea875a0d4a1c30" providerId="LiveId" clId="{364DC3FA-F09E-42B3-AE19-4893147F807B}" dt="2019-02-14T22:20:52.506" v="6"/>
        <pc:sldMkLst>
          <pc:docMk/>
          <pc:sldMk cId="1624272343" sldId="274"/>
        </pc:sldMkLst>
        <pc:spChg chg="del">
          <ac:chgData name="David Kreitzer" userId="97ea875a0d4a1c30" providerId="LiveId" clId="{364DC3FA-F09E-42B3-AE19-4893147F807B}" dt="2019-02-14T22:20:49.113" v="5"/>
          <ac:spMkLst>
            <pc:docMk/>
            <pc:sldMk cId="1624272343" sldId="274"/>
            <ac:spMk id="10" creationId="{87358089-2E54-4747-8D77-434291EB9A73}"/>
          </ac:spMkLst>
        </pc:spChg>
        <pc:spChg chg="del">
          <ac:chgData name="David Kreitzer" userId="97ea875a0d4a1c30" providerId="LiveId" clId="{364DC3FA-F09E-42B3-AE19-4893147F807B}" dt="2019-02-14T22:20:49.113" v="5"/>
          <ac:spMkLst>
            <pc:docMk/>
            <pc:sldMk cId="1624272343" sldId="274"/>
            <ac:spMk id="12" creationId="{F0318841-B257-4D3A-A6E5-309C003E0430}"/>
          </ac:spMkLst>
        </pc:spChg>
      </pc:sldChg>
      <pc:sldChg chg="add">
        <pc:chgData name="David Kreitzer" userId="97ea875a0d4a1c30" providerId="LiveId" clId="{364DC3FA-F09E-42B3-AE19-4893147F807B}" dt="2019-02-14T22:20:28.523" v="1"/>
        <pc:sldMkLst>
          <pc:docMk/>
          <pc:sldMk cId="780836357" sldId="277"/>
        </pc:sldMkLst>
      </pc:sldChg>
      <pc:sldChg chg="add del">
        <pc:chgData name="David Kreitzer" userId="97ea875a0d4a1c30" providerId="LiveId" clId="{364DC3FA-F09E-42B3-AE19-4893147F807B}" dt="2019-02-14T22:20:40.529" v="3"/>
        <pc:sldMkLst>
          <pc:docMk/>
          <pc:sldMk cId="1296975768" sldId="278"/>
        </pc:sldMkLst>
      </pc:sldChg>
      <pc:sldChg chg="add ord">
        <pc:chgData name="David Kreitzer" userId="97ea875a0d4a1c30" providerId="LiveId" clId="{364DC3FA-F09E-42B3-AE19-4893147F807B}" dt="2019-02-14T22:21:08.990" v="10"/>
        <pc:sldMkLst>
          <pc:docMk/>
          <pc:sldMk cId="3235966706" sldId="279"/>
        </pc:sldMkLst>
      </pc:sldChg>
      <pc:sldChg chg="addSp delSp modSp add modAnim">
        <pc:chgData name="David Kreitzer" userId="97ea875a0d4a1c30" providerId="LiveId" clId="{364DC3FA-F09E-42B3-AE19-4893147F807B}" dt="2019-02-15T00:17:23.002" v="134"/>
        <pc:sldMkLst>
          <pc:docMk/>
          <pc:sldMk cId="2573310879" sldId="280"/>
        </pc:sldMkLst>
        <pc:spChg chg="del">
          <ac:chgData name="David Kreitzer" userId="97ea875a0d4a1c30" providerId="LiveId" clId="{364DC3FA-F09E-42B3-AE19-4893147F807B}" dt="2019-02-15T00:14:07.590" v="50" actId="478"/>
          <ac:spMkLst>
            <pc:docMk/>
            <pc:sldMk cId="2573310879" sldId="280"/>
            <ac:spMk id="2" creationId="{1FB2121D-AE59-4B03-9E0C-DD6DC18AB1CD}"/>
          </ac:spMkLst>
        </pc:spChg>
        <pc:spChg chg="del">
          <ac:chgData name="David Kreitzer" userId="97ea875a0d4a1c30" providerId="LiveId" clId="{364DC3FA-F09E-42B3-AE19-4893147F807B}" dt="2019-02-15T00:14:08.881" v="51" actId="478"/>
          <ac:spMkLst>
            <pc:docMk/>
            <pc:sldMk cId="2573310879" sldId="280"/>
            <ac:spMk id="3" creationId="{AEF1C421-3FBD-4A87-95C3-7B021490ACA0}"/>
          </ac:spMkLst>
        </pc:spChg>
        <pc:spChg chg="add">
          <ac:chgData name="David Kreitzer" userId="97ea875a0d4a1c30" providerId="LiveId" clId="{364DC3FA-F09E-42B3-AE19-4893147F807B}" dt="2019-02-15T00:17:23.002" v="134"/>
          <ac:spMkLst>
            <pc:docMk/>
            <pc:sldMk cId="2573310879" sldId="280"/>
            <ac:spMk id="9" creationId="{9F15918C-A2E1-4D0A-AB4F-5992A46C8C3C}"/>
          </ac:spMkLst>
        </pc:spChg>
        <pc:picChg chg="add mod">
          <ac:chgData name="David Kreitzer" userId="97ea875a0d4a1c30" providerId="LiveId" clId="{364DC3FA-F09E-42B3-AE19-4893147F807B}" dt="2019-02-15T00:16:07.522" v="131" actId="1076"/>
          <ac:picMkLst>
            <pc:docMk/>
            <pc:sldMk cId="2573310879" sldId="280"/>
            <ac:picMk id="6" creationId="{44DD7B1E-CE39-4CD1-A027-74D513270333}"/>
          </ac:picMkLst>
        </pc:picChg>
        <pc:picChg chg="add mod">
          <ac:chgData name="David Kreitzer" userId="97ea875a0d4a1c30" providerId="LiveId" clId="{364DC3FA-F09E-42B3-AE19-4893147F807B}" dt="2019-02-15T00:16:09.976" v="132" actId="1076"/>
          <ac:picMkLst>
            <pc:docMk/>
            <pc:sldMk cId="2573310879" sldId="280"/>
            <ac:picMk id="8" creationId="{740483AB-3C8F-4C5A-A5F8-6BAB4517E696}"/>
          </ac:picMkLst>
        </pc:picChg>
      </pc:sldChg>
    </pc:docChg>
  </pc:docChgLst>
</pc:chgInfo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jp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9BCC13-D720-40D9-8F36-D42250F58A17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F242B-9A99-420B-A692-7CB7CE82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51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20B31-9F0F-4844-88CD-00BCC3B61969}" type="datetime1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642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67210-3AAD-4478-BBFC-D26CCC43ACB3}" type="datetime1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33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D58-0BA6-46C3-9FA1-AC00013A8216}" type="datetime1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45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8D835-AA4F-4240-9972-56B45D22625C}" type="datetime1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03778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321BD-E452-4790-B2F4-883B0818491C}" type="datetime1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468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6968-BD30-4422-A594-E49F8316AEBB}" type="datetime1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649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6C190-3803-4343-BCC6-8260ED45B55C}" type="datetime1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9759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9622-5A5E-4958-A2B8-97991A8C15FF}" type="datetime1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817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A24AF-8CC9-4788-BE1A-D53E3ABC4EFB}" type="datetime1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519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245EF-16AF-4396-A552-48020F03C1D8}" type="datetime1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35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522C-864F-4F35-A373-6A90098F3838}" type="datetime1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58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6BE0E-1120-4295-B133-C38496ADD16A}" type="datetime1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14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99B57-B5B3-489D-BA6E-61E53DA9C91D}" type="datetime1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286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A8320-FF53-4906-B3E5-953C5FC6158E}" type="datetime1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13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A809C-7C60-41D4-B9CE-D0E4996173EE}" type="datetime1">
              <a:rPr lang="en-US" smtClean="0"/>
              <a:t>2/14/2019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025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D6011-6093-4EE2-8D3A-BB5A72043DF5}" type="datetime1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1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33A59-20DB-4BE8-8130-DBB216C4B17E}" type="datetime1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738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D7EF25E-2885-41D5-892B-6001BEAE3B95}" type="datetime1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350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DB926C-BF3D-4E5B-AC9A-880BA592CB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2000"/>
            <a:extLst/>
          </a:blip>
          <a:srcRect t="16386" b="24247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8FDFC5-71DD-4717-8A66-398B04091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Team 4 – Risky Business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8CAA6-FEC0-4BD0-8485-2F98F7C42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72074"/>
            <a:ext cx="10233800" cy="2298506"/>
          </a:xfrm>
        </p:spPr>
        <p:txBody>
          <a:bodyPr>
            <a:normAutofit/>
          </a:bodyPr>
          <a:lstStyle/>
          <a:p>
            <a:r>
              <a:rPr lang="en-US" dirty="0"/>
              <a:t>Dave Kreitzer</a:t>
            </a:r>
          </a:p>
          <a:p>
            <a:r>
              <a:rPr lang="en-US" dirty="0"/>
              <a:t>Karim Ezzat</a:t>
            </a:r>
          </a:p>
          <a:p>
            <a:r>
              <a:rPr lang="en-US" dirty="0" err="1"/>
              <a:t>Tianyu</a:t>
            </a:r>
            <a:r>
              <a:rPr lang="en-US" dirty="0"/>
              <a:t> Tap</a:t>
            </a:r>
          </a:p>
          <a:p>
            <a:r>
              <a:rPr lang="en-US" dirty="0"/>
              <a:t>Xander Roy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D50CF4-7961-4741-A7D1-8A02A3E24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831028-5BB0-4946-ACDD-C48749596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05DC9C-C50D-D242-B083-59CEE07163F1}" type="slidenum">
              <a:rPr lang="en-US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85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EF026E-11C6-415E-9538-C48524F54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F46CB-AA23-4A65-8DAD-77CD6FB43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E05DC9C-C50D-D242-B083-59CEE07163F1}" type="slidenum">
              <a:rPr lang="en-US" smtClean="0"/>
              <a:t>10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5135CF-0AD8-4888-B653-F397990EF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5502" y="2666097"/>
            <a:ext cx="2743200" cy="2732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3D0B27-3E12-42BC-A05B-9CC44C05E4EF}"/>
              </a:ext>
            </a:extLst>
          </p:cNvPr>
          <p:cNvSpPr txBox="1"/>
          <p:nvPr/>
        </p:nvSpPr>
        <p:spPr>
          <a:xfrm>
            <a:off x="9937102" y="205273"/>
            <a:ext cx="214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774917-0AAF-41F9-A2B0-CBA2C2803052}"/>
              </a:ext>
            </a:extLst>
          </p:cNvPr>
          <p:cNvSpPr txBox="1"/>
          <p:nvPr/>
        </p:nvSpPr>
        <p:spPr>
          <a:xfrm>
            <a:off x="4934339" y="574605"/>
            <a:ext cx="23233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Cosine Similarity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AA0B3B-9643-4510-BE94-101D6C07A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1447800"/>
            <a:ext cx="7591425" cy="3962400"/>
          </a:xfrm>
          <a:prstGeom prst="rect">
            <a:avLst/>
          </a:prstGeom>
        </p:spPr>
      </p:pic>
      <p:pic>
        <p:nvPicPr>
          <p:cNvPr id="1026" name="Picture 2" descr="Image result for cosine similarity">
            <a:extLst>
              <a:ext uri="{FF2B5EF4-FFF2-40B4-BE49-F238E27FC236}">
                <a16:creationId xmlns:a16="http://schemas.microsoft.com/office/drawing/2014/main" id="{2EF7CC10-4DC6-45DC-916A-00CC0CC39E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086" y="1447800"/>
            <a:ext cx="4086225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971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53899-81B9-4291-B76A-7038379CE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8748"/>
            <a:ext cx="2855140" cy="5480504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/>
              <a:t>Model 3</a:t>
            </a:r>
            <a:br>
              <a:rPr lang="en-US" sz="3600" b="1" dirty="0"/>
            </a:br>
            <a:br>
              <a:rPr lang="en-US" sz="3600" b="1" dirty="0"/>
            </a:br>
            <a:br>
              <a:rPr lang="en-US" sz="3600" b="1" dirty="0"/>
            </a:br>
            <a:r>
              <a:rPr lang="en-US" sz="2800" b="1" dirty="0"/>
              <a:t>Can we turn  technical documents into  Decisions?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D0796-BEC6-4E6C-A8E2-1CD0356DD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9600" y="6356350"/>
            <a:ext cx="53340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lumMod val="95000"/>
                  </a:schemeClr>
                </a:solidFill>
              </a:rPr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7F559A-D726-4C79-9DE3-259C02B1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11072" y="6356350"/>
            <a:ext cx="124272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05DC9C-C50D-D242-B083-59CEE07163F1}" type="slidenum">
              <a:rPr lang="en-US">
                <a:solidFill>
                  <a:schemeClr val="tx1">
                    <a:lumMod val="95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823FF9-A80D-4AB0-90D7-07799BB44E06}"/>
              </a:ext>
            </a:extLst>
          </p:cNvPr>
          <p:cNvSpPr txBox="1"/>
          <p:nvPr/>
        </p:nvSpPr>
        <p:spPr>
          <a:xfrm>
            <a:off x="4430175" y="1531710"/>
            <a:ext cx="4792337" cy="36933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SEC 10K item1A       &gt;     </a:t>
            </a:r>
            <a:r>
              <a:rPr lang="en-US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Buy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/>
              <a:t>      or         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Sell</a:t>
            </a:r>
          </a:p>
        </p:txBody>
      </p:sp>
      <p:pic>
        <p:nvPicPr>
          <p:cNvPr id="11" name="Picture 2" descr="Document Templa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7677" y="163918"/>
            <a:ext cx="1001196" cy="1226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12"/>
          <p:cNvSpPr/>
          <p:nvPr/>
        </p:nvSpPr>
        <p:spPr>
          <a:xfrm>
            <a:off x="5855977" y="622562"/>
            <a:ext cx="633467" cy="358048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ultiply 13"/>
          <p:cNvSpPr/>
          <p:nvPr/>
        </p:nvSpPr>
        <p:spPr>
          <a:xfrm>
            <a:off x="7663107" y="364209"/>
            <a:ext cx="926391" cy="825882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-Shape 14"/>
          <p:cNvSpPr/>
          <p:nvPr/>
        </p:nvSpPr>
        <p:spPr>
          <a:xfrm rot="18628810">
            <a:off x="6776865" y="600622"/>
            <a:ext cx="652633" cy="380718"/>
          </a:xfrm>
          <a:prstGeom prst="corne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18841" t="51406" r="42033" b="9878"/>
          <a:stretch/>
        </p:blipFill>
        <p:spPr>
          <a:xfrm>
            <a:off x="4361396" y="2182144"/>
            <a:ext cx="4770303" cy="26550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Right Arrow 16"/>
          <p:cNvSpPr/>
          <p:nvPr/>
        </p:nvSpPr>
        <p:spPr>
          <a:xfrm>
            <a:off x="6826343" y="5590239"/>
            <a:ext cx="633467" cy="358048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8" descr="Image result for stacks of money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4061" y="4499207"/>
            <a:ext cx="3406614" cy="22862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4272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2"/>
          <a:srcRect l="22048" t="48674" r="24141" b="32049"/>
          <a:stretch/>
        </p:blipFill>
        <p:spPr>
          <a:xfrm>
            <a:off x="7967507" y="4125749"/>
            <a:ext cx="4137147" cy="8336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/>
          <a:srcRect l="22139" t="58393" r="44021" b="23856"/>
          <a:stretch/>
        </p:blipFill>
        <p:spPr>
          <a:xfrm>
            <a:off x="4320137" y="5298614"/>
            <a:ext cx="4346659" cy="12825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20512" t="32690" r="41626" b="11005"/>
          <a:stretch/>
        </p:blipFill>
        <p:spPr>
          <a:xfrm>
            <a:off x="6300471" y="88148"/>
            <a:ext cx="3705858" cy="31000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32121B-D605-46E7-AD7A-6279B6075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EDE9DB-CED3-4B92-872D-427B8E8DA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DAC6BD4-D51F-40D1-B4E9-16A8321ED506}"/>
              </a:ext>
            </a:extLst>
          </p:cNvPr>
          <p:cNvSpPr/>
          <p:nvPr/>
        </p:nvSpPr>
        <p:spPr>
          <a:xfrm>
            <a:off x="577049" y="390617"/>
            <a:ext cx="1713390" cy="110970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3773BF8-B7E2-42BC-BF21-D700A7AED2E2}"/>
              </a:ext>
            </a:extLst>
          </p:cNvPr>
          <p:cNvSpPr/>
          <p:nvPr/>
        </p:nvSpPr>
        <p:spPr>
          <a:xfrm>
            <a:off x="2325210" y="1648286"/>
            <a:ext cx="1713390" cy="110970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TF-IDF </a:t>
            </a:r>
            <a:r>
              <a:rPr lang="en-US" dirty="0" err="1"/>
              <a:t>Vectorizer</a:t>
            </a: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F073DB6-55E2-4E44-B33E-F3EB5AC47ED3}"/>
              </a:ext>
            </a:extLst>
          </p:cNvPr>
          <p:cNvSpPr/>
          <p:nvPr/>
        </p:nvSpPr>
        <p:spPr>
          <a:xfrm>
            <a:off x="4320466" y="2892609"/>
            <a:ext cx="1713390" cy="110970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err="1"/>
              <a:t>Kmeans</a:t>
            </a:r>
            <a:endParaRPr lang="en-US" dirty="0"/>
          </a:p>
          <a:p>
            <a:pPr algn="ctr"/>
            <a:r>
              <a:rPr lang="en-US" dirty="0"/>
              <a:t>Clusters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12F1AA-4E22-458F-984E-D466E9A1E3E6}"/>
              </a:ext>
            </a:extLst>
          </p:cNvPr>
          <p:cNvSpPr/>
          <p:nvPr/>
        </p:nvSpPr>
        <p:spPr>
          <a:xfrm>
            <a:off x="6439270" y="4069625"/>
            <a:ext cx="1713390" cy="110970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Clusters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596E11B-A8AD-4E80-AECB-0D0907B3DE1E}"/>
              </a:ext>
            </a:extLst>
          </p:cNvPr>
          <p:cNvSpPr/>
          <p:nvPr/>
        </p:nvSpPr>
        <p:spPr>
          <a:xfrm>
            <a:off x="8610600" y="5097261"/>
            <a:ext cx="1713390" cy="110970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Classify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4384306D-5FA0-42A8-BC05-C681670B3424}"/>
              </a:ext>
            </a:extLst>
          </p:cNvPr>
          <p:cNvCxnSpPr>
            <a:stCxn id="6" idx="2"/>
            <a:endCxn id="7" idx="1"/>
          </p:cNvCxnSpPr>
          <p:nvPr/>
        </p:nvCxnSpPr>
        <p:spPr>
          <a:xfrm rot="16200000" flipH="1">
            <a:off x="1528070" y="1406000"/>
            <a:ext cx="702815" cy="89146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92D30925-5B91-47AC-B71A-5EEA40517CD0}"/>
              </a:ext>
            </a:extLst>
          </p:cNvPr>
          <p:cNvCxnSpPr>
            <a:cxnSpLocks/>
            <a:stCxn id="9" idx="2"/>
            <a:endCxn id="10" idx="1"/>
          </p:cNvCxnSpPr>
          <p:nvPr/>
        </p:nvCxnSpPr>
        <p:spPr>
          <a:xfrm rot="16200000" flipH="1">
            <a:off x="7716891" y="4758407"/>
            <a:ext cx="472782" cy="131463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lowchart: Connector 23">
            <a:extLst>
              <a:ext uri="{FF2B5EF4-FFF2-40B4-BE49-F238E27FC236}">
                <a16:creationId xmlns:a16="http://schemas.microsoft.com/office/drawing/2014/main" id="{5BD502E0-C391-48E2-A234-8A7C6AD2ADAF}"/>
              </a:ext>
            </a:extLst>
          </p:cNvPr>
          <p:cNvSpPr/>
          <p:nvPr/>
        </p:nvSpPr>
        <p:spPr>
          <a:xfrm>
            <a:off x="3899517" y="1575784"/>
            <a:ext cx="139083" cy="145003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BF645240-13B4-43B8-B160-B4C12CA984CF}"/>
              </a:ext>
            </a:extLst>
          </p:cNvPr>
          <p:cNvSpPr/>
          <p:nvPr/>
        </p:nvSpPr>
        <p:spPr>
          <a:xfrm>
            <a:off x="5894773" y="2855683"/>
            <a:ext cx="139083" cy="145003"/>
          </a:xfrm>
          <a:prstGeom prst="flowChartConnector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lowchart: Connector 29">
            <a:extLst>
              <a:ext uri="{FF2B5EF4-FFF2-40B4-BE49-F238E27FC236}">
                <a16:creationId xmlns:a16="http://schemas.microsoft.com/office/drawing/2014/main" id="{CF50AA1B-38B6-40B4-80A6-7E52C0E1EA4F}"/>
              </a:ext>
            </a:extLst>
          </p:cNvPr>
          <p:cNvSpPr/>
          <p:nvPr/>
        </p:nvSpPr>
        <p:spPr>
          <a:xfrm>
            <a:off x="1364202" y="1355323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91450193-C1C9-48CF-8DFC-BA336A600681}"/>
              </a:ext>
            </a:extLst>
          </p:cNvPr>
          <p:cNvCxnSpPr>
            <a:cxnSpLocks/>
            <a:stCxn id="8" idx="2"/>
          </p:cNvCxnSpPr>
          <p:nvPr/>
        </p:nvCxnSpPr>
        <p:spPr>
          <a:xfrm rot="16200000" flipH="1">
            <a:off x="5470115" y="3709363"/>
            <a:ext cx="676200" cy="12621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F0672AC9-018C-4A30-91E3-02E93FEDD96D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rot="16200000" flipH="1">
            <a:off x="3406451" y="2533448"/>
            <a:ext cx="689469" cy="113856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C804F4D9-C98D-4F57-8F02-4D3D77064CB5}"/>
              </a:ext>
            </a:extLst>
          </p:cNvPr>
          <p:cNvSpPr/>
          <p:nvPr/>
        </p:nvSpPr>
        <p:spPr>
          <a:xfrm>
            <a:off x="5107618" y="3991931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793E101B-BEE7-48E9-8943-E5160046FAF2}"/>
              </a:ext>
            </a:extLst>
          </p:cNvPr>
          <p:cNvSpPr/>
          <p:nvPr/>
        </p:nvSpPr>
        <p:spPr>
          <a:xfrm>
            <a:off x="7223586" y="5179334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E6F27450-BE0B-421B-A456-B69E72EBBE5D}"/>
              </a:ext>
            </a:extLst>
          </p:cNvPr>
          <p:cNvSpPr/>
          <p:nvPr/>
        </p:nvSpPr>
        <p:spPr>
          <a:xfrm>
            <a:off x="8014317" y="4026847"/>
            <a:ext cx="139083" cy="145003"/>
          </a:xfrm>
          <a:prstGeom prst="flowChartConnector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94B61752-47DA-446F-B824-0CED99DBFBB2}"/>
              </a:ext>
            </a:extLst>
          </p:cNvPr>
          <p:cNvSpPr/>
          <p:nvPr/>
        </p:nvSpPr>
        <p:spPr>
          <a:xfrm>
            <a:off x="10184907" y="5054772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0215802A-2B02-4EA7-BF9B-5B0DCF3EEE63}"/>
              </a:ext>
            </a:extLst>
          </p:cNvPr>
          <p:cNvSpPr/>
          <p:nvPr/>
        </p:nvSpPr>
        <p:spPr>
          <a:xfrm>
            <a:off x="3112362" y="2682735"/>
            <a:ext cx="139083" cy="145003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3936C6D-C14A-472B-9551-30AEE330BC26}"/>
              </a:ext>
            </a:extLst>
          </p:cNvPr>
          <p:cNvSpPr txBox="1"/>
          <p:nvPr/>
        </p:nvSpPr>
        <p:spPr>
          <a:xfrm>
            <a:off x="9937102" y="205273"/>
            <a:ext cx="214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 3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20738" t="50200" r="53193" b="37109"/>
          <a:stretch/>
        </p:blipFill>
        <p:spPr>
          <a:xfrm>
            <a:off x="2379875" y="280758"/>
            <a:ext cx="3178366" cy="8703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14" name="Curved Connector 13"/>
          <p:cNvCxnSpPr>
            <a:stCxn id="17" idx="2"/>
          </p:cNvCxnSpPr>
          <p:nvPr/>
        </p:nvCxnSpPr>
        <p:spPr>
          <a:xfrm rot="10800000">
            <a:off x="2325212" y="2500217"/>
            <a:ext cx="2782407" cy="1564217"/>
          </a:xfrm>
          <a:prstGeom prst="curvedConnector3">
            <a:avLst>
              <a:gd name="adj1" fmla="val 131961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5">
            <a:extLst>
              <a:ext uri="{FF2B5EF4-FFF2-40B4-BE49-F238E27FC236}">
                <a16:creationId xmlns:a16="http://schemas.microsoft.com/office/drawing/2014/main" id="{CDAC6BD4-D51F-40D1-B4E9-16A8321ED506}"/>
              </a:ext>
            </a:extLst>
          </p:cNvPr>
          <p:cNvSpPr/>
          <p:nvPr/>
        </p:nvSpPr>
        <p:spPr>
          <a:xfrm>
            <a:off x="904326" y="3027225"/>
            <a:ext cx="1713390" cy="110970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Labels</a:t>
            </a:r>
          </a:p>
        </p:txBody>
      </p:sp>
      <p:sp>
        <p:nvSpPr>
          <p:cNvPr id="34" name="Rectangle: Rounded Corners 5">
            <a:extLst>
              <a:ext uri="{FF2B5EF4-FFF2-40B4-BE49-F238E27FC236}">
                <a16:creationId xmlns:a16="http://schemas.microsoft.com/office/drawing/2014/main" id="{CDAC6BD4-D51F-40D1-B4E9-16A8321ED506}"/>
              </a:ext>
            </a:extLst>
          </p:cNvPr>
          <p:cNvSpPr/>
          <p:nvPr/>
        </p:nvSpPr>
        <p:spPr>
          <a:xfrm>
            <a:off x="10323990" y="2910623"/>
            <a:ext cx="1713390" cy="110970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Validate</a:t>
            </a:r>
          </a:p>
          <a:p>
            <a:pPr algn="ctr"/>
            <a:r>
              <a:rPr lang="en-US" sz="1400" dirty="0"/>
              <a:t>Correlation matrix</a:t>
            </a:r>
          </a:p>
        </p:txBody>
      </p:sp>
      <p:cxnSp>
        <p:nvCxnSpPr>
          <p:cNvPr id="36" name="Elbow Connector 35"/>
          <p:cNvCxnSpPr/>
          <p:nvPr/>
        </p:nvCxnSpPr>
        <p:spPr>
          <a:xfrm rot="5400000" flipH="1" flipV="1">
            <a:off x="9733001" y="3693284"/>
            <a:ext cx="1076929" cy="171339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6"/>
          <a:srcRect l="22319" t="39438" r="47726" b="42892"/>
          <a:stretch/>
        </p:blipFill>
        <p:spPr>
          <a:xfrm>
            <a:off x="210432" y="4246954"/>
            <a:ext cx="4234651" cy="14051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9006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path" presetSubtype="0" repeatCount="indefinite" accel="50000" decel="50000" fill="hold" grpId="0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animMotion origin="layout" path="M 1.875E-6 -1.85185E-6 C 0.00221 0.02593 -0.00235 0.03287 0.00026 0.05394 C 0.00299 0.075 -0.00925 0.10834 0.01393 0.11459 C 0.05625 0.11852 0.06146 0.10648 0.07031 0.11829 " pathEditMode="relative" rAng="0" ptsTypes="AAAA">
                                          <p:cBhvr>
                                            <p:cTn id="6" dur="3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490" y="590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8" presetID="7" presetClass="path" presetSubtype="0" repeatCount="indefinite" accel="49000" decel="26000" fill="hold" grpId="0" nodeType="after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-0.13476 -0.00162 L 0.00573 -0.00162 L 0.00573 0.16018 L -0.13476 0.16018 L -0.13476 -0.00162 Z " pathEditMode="relative" rAng="0" ptsTypes="AAAAA">
                                          <p:cBhvr>
                                            <p:cTn id="9" dur="6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018" y="807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6000"/>
                                </p:stCondLst>
                                <p:childTnLst>
                                  <p:par>
                                    <p:cTn id="11" presetID="50" presetClass="path" presetSubtype="0" repeatCount="indefinite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375E-6 1.11111E-6 C 0.00287 0.02268 -0.00312 0.02893 0.0004 0.04745 C 0.00391 0.06597 -0.0121 0.0956 0.01836 0.10092 C 0.07396 0.1044 0.08086 0.09375 0.09258 0.1044 " pathEditMode="relative" rAng="0" ptsTypes="AAAA">
                                          <p:cBhvr>
                                            <p:cTn id="12" dur="6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583" y="5208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2000"/>
                                </p:stCondLst>
                                <p:childTnLst>
                                  <p:par>
                                    <p:cTn id="14" presetID="7" presetClass="path" presetSubtype="0" repeatCount="indefinite" fill="hold" grpId="0" nodeType="afterEffect" p14:presetBounceEnd="31000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-0.13476 -0.00509 L 0.00573 -0.00509 L 0.00573 0.15671 L -0.13476 0.15671 L -0.13476 -0.00509 Z " pathEditMode="relative" rAng="0" ptsTypes="AAAAA" p14:bounceEnd="31000">
                                          <p:cBhvr>
                                            <p:cTn id="15" dur="5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018" y="807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9500"/>
                                </p:stCondLst>
                                <p:childTnLst>
                                  <p:par>
                                    <p:cTn id="17" presetID="50" presetClass="path" presetSubtype="0" repeatCount="indefinite" accel="50000" decel="50000" fill="hold" grpId="0" nodeType="afterEffect">
                                      <p:stCondLst>
                                        <p:cond delay="3250"/>
                                      </p:stCondLst>
                                      <p:childTnLst>
                                        <p:animMotion origin="layout" path="M -8.33333E-7 1.48148E-6 C 0.00326 0.02153 -0.00338 0.02731 0.00039 0.04491 C 0.0043 0.0625 -0.01354 0.09028 0.02031 0.09537 C 0.08203 0.09861 0.08958 0.08866 0.10261 0.09861 " pathEditMode="relative" rAng="0" ptsTypes="AAAA">
                                          <p:cBhvr>
                                            <p:cTn id="18" dur="3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078" y="49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6500"/>
                                </p:stCondLst>
                                <p:childTnLst>
                                  <p:par>
                                    <p:cTn id="20" presetID="7" presetClass="path" presetSubtype="0" repeatCount="indefinite" fill="hold" grpId="0" nodeType="afterEffect" p14:presetBounceEnd="3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3476 -0.0051 L 0.00573 -0.0051 L 0.00573 0.15671 L -0.13476 0.15671 L -0.13476 -0.0051 Z " pathEditMode="relative" rAng="0" ptsTypes="AAAAA" p14:bounceEnd="31000">
                                          <p:cBhvr>
                                            <p:cTn id="21" dur="3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018" y="807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40000"/>
                                </p:stCondLst>
                                <p:childTnLst>
                                  <p:par>
                                    <p:cTn id="23" presetID="50" presetClass="path" presetSubtype="0" repeatCount="indefinite" accel="50000" decel="50000" fill="hold" grpId="0" nodeType="afterEffect">
                                      <p:stCondLst>
                                        <p:cond delay="2750"/>
                                      </p:stCondLst>
                                      <p:childTnLst>
                                        <p:animMotion origin="layout" path="M 2.91667E-6 -7.40741E-7 C 0.00325 0.01273 -0.00339 0.01597 0.00039 0.02639 C 0.00429 0.03681 -0.01354 0.05324 0.02031 0.05625 C 0.08203 0.05833 0.08958 0.05232 0.1026 0.05833 " pathEditMode="relative" rAng="0" ptsTypes="AAAA">
                                          <p:cBhvr>
                                            <p:cTn id="24" dur="4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078" y="291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46750"/>
                                </p:stCondLst>
                                <p:childTnLst>
                                  <p:par>
                                    <p:cTn id="26" presetID="7" presetClass="path" presetSubtype="0" repeatCount="indefinite" fill="hold" grpId="0" nodeType="afterEffect" p14:presetBounceEnd="32000">
                                      <p:stCondLst>
                                        <p:cond delay="3500"/>
                                      </p:stCondLst>
                                      <p:childTnLst>
                                        <p:animMotion origin="layout" path="M -0.13477 -0.00509 L 0.00572 -0.00509 L 0.00572 0.15672 L -0.13477 0.15672 L -0.13477 -0.00509 Z " pathEditMode="relative" rAng="0" ptsTypes="AAAAA" p14:bounceEnd="32000">
                                          <p:cBhvr>
                                            <p:cTn id="27" dur="4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018" y="807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  <p:bldP spid="26" grpId="0" animBg="1"/>
          <p:bldP spid="30" grpId="0" animBg="1"/>
          <p:bldP spid="17" grpId="0" animBg="1"/>
          <p:bldP spid="18" grpId="0" animBg="1"/>
          <p:bldP spid="20" grpId="0" animBg="1"/>
          <p:bldP spid="21" grpId="0" animBg="1"/>
          <p:bldP spid="2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path" presetSubtype="0" repeatCount="indefinite" accel="50000" decel="50000" fill="hold" grpId="0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animMotion origin="layout" path="M 1.875E-6 -1.85185E-6 C 0.00221 0.02593 -0.00235 0.03287 0.00026 0.05394 C 0.00299 0.075 -0.00925 0.10834 0.01393 0.11459 C 0.05625 0.11852 0.06146 0.10648 0.07031 0.11829 " pathEditMode="relative" rAng="0" ptsTypes="AAAA">
                                          <p:cBhvr>
                                            <p:cTn id="6" dur="3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490" y="590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8" presetID="7" presetClass="path" presetSubtype="0" repeatCount="indefinite" accel="49000" decel="26000" fill="hold" grpId="0" nodeType="after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-0.13476 -0.00162 L 0.00573 -0.00162 L 0.00573 0.16018 L -0.13476 0.16018 L -0.13476 -0.00162 Z " pathEditMode="relative" rAng="0" ptsTypes="AAAAA">
                                          <p:cBhvr>
                                            <p:cTn id="9" dur="6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018" y="807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6000"/>
                                </p:stCondLst>
                                <p:childTnLst>
                                  <p:par>
                                    <p:cTn id="11" presetID="50" presetClass="path" presetSubtype="0" repeatCount="indefinite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375E-6 1.11111E-6 C 0.00287 0.02268 -0.00312 0.02893 0.0004 0.04745 C 0.00391 0.06597 -0.0121 0.0956 0.01836 0.10092 C 0.07396 0.1044 0.08086 0.09375 0.09258 0.1044 " pathEditMode="relative" rAng="0" ptsTypes="AAAA">
                                          <p:cBhvr>
                                            <p:cTn id="12" dur="6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583" y="5208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2000"/>
                                </p:stCondLst>
                                <p:childTnLst>
                                  <p:par>
                                    <p:cTn id="14" presetID="7" presetClass="path" presetSubtype="0" repeatCount="indefinite" fill="hold" grpId="0" nodeType="after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-0.13476 -0.00509 L 0.00573 -0.00509 L 0.00573 0.15671 L -0.13476 0.15671 L -0.13476 -0.00509 Z " pathEditMode="relative" rAng="0" ptsTypes="AAAAA">
                                          <p:cBhvr>
                                            <p:cTn id="15" dur="5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018" y="807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9500"/>
                                </p:stCondLst>
                                <p:childTnLst>
                                  <p:par>
                                    <p:cTn id="17" presetID="50" presetClass="path" presetSubtype="0" repeatCount="indefinite" accel="50000" decel="50000" fill="hold" grpId="0" nodeType="afterEffect">
                                      <p:stCondLst>
                                        <p:cond delay="3250"/>
                                      </p:stCondLst>
                                      <p:childTnLst>
                                        <p:animMotion origin="layout" path="M -8.33333E-7 1.48148E-6 C 0.00326 0.02153 -0.00338 0.02731 0.00039 0.04491 C 0.0043 0.0625 -0.01354 0.09028 0.02031 0.09537 C 0.08203 0.09861 0.08958 0.08866 0.10261 0.09861 " pathEditMode="relative" rAng="0" ptsTypes="AAAA">
                                          <p:cBhvr>
                                            <p:cTn id="18" dur="3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078" y="49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6500"/>
                                </p:stCondLst>
                                <p:childTnLst>
                                  <p:par>
                                    <p:cTn id="20" presetID="7" presetClass="path" presetSubtype="0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3476 -0.0051 L 0.00573 -0.0051 L 0.00573 0.15671 L -0.13476 0.15671 L -0.13476 -0.0051 Z " pathEditMode="relative" rAng="0" ptsTypes="AAAAA">
                                          <p:cBhvr>
                                            <p:cTn id="21" dur="3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018" y="807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40000"/>
                                </p:stCondLst>
                                <p:childTnLst>
                                  <p:par>
                                    <p:cTn id="23" presetID="50" presetClass="path" presetSubtype="0" repeatCount="indefinite" accel="50000" decel="50000" fill="hold" grpId="0" nodeType="afterEffect">
                                      <p:stCondLst>
                                        <p:cond delay="2750"/>
                                      </p:stCondLst>
                                      <p:childTnLst>
                                        <p:animMotion origin="layout" path="M 2.91667E-6 -7.40741E-7 C 0.00325 0.01273 -0.00339 0.01597 0.00039 0.02639 C 0.00429 0.03681 -0.01354 0.05324 0.02031 0.05625 C 0.08203 0.05833 0.08958 0.05232 0.1026 0.05833 " pathEditMode="relative" rAng="0" ptsTypes="AAAA">
                                          <p:cBhvr>
                                            <p:cTn id="24" dur="4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078" y="291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46750"/>
                                </p:stCondLst>
                                <p:childTnLst>
                                  <p:par>
                                    <p:cTn id="26" presetID="7" presetClass="path" presetSubtype="0" repeatCount="indefinite" fill="hold" grpId="0" nodeType="afterEffect">
                                      <p:stCondLst>
                                        <p:cond delay="3500"/>
                                      </p:stCondLst>
                                      <p:childTnLst>
                                        <p:animMotion origin="layout" path="M -0.13477 -0.00509 L 0.00572 -0.00509 L 0.00572 0.15672 L -0.13477 0.15672 L -0.13477 -0.00509 Z " pathEditMode="relative" rAng="0" ptsTypes="AAAAA">
                                          <p:cBhvr>
                                            <p:cTn id="27" dur="4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018" y="807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  <p:bldP spid="26" grpId="0" animBg="1"/>
          <p:bldP spid="30" grpId="0" animBg="1"/>
          <p:bldP spid="17" grpId="0" animBg="1"/>
          <p:bldP spid="18" grpId="0" animBg="1"/>
          <p:bldP spid="20" grpId="0" animBg="1"/>
          <p:bldP spid="21" grpId="0" animBg="1"/>
          <p:bldP spid="23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32121B-D605-46E7-AD7A-6279B6075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3936C6D-C14A-472B-9551-30AEE330BC26}"/>
              </a:ext>
            </a:extLst>
          </p:cNvPr>
          <p:cNvSpPr txBox="1"/>
          <p:nvPr/>
        </p:nvSpPr>
        <p:spPr>
          <a:xfrm>
            <a:off x="9937102" y="205273"/>
            <a:ext cx="214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 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3936C6D-C14A-472B-9551-30AEE330BC26}"/>
              </a:ext>
            </a:extLst>
          </p:cNvPr>
          <p:cNvSpPr txBox="1"/>
          <p:nvPr/>
        </p:nvSpPr>
        <p:spPr>
          <a:xfrm>
            <a:off x="4349044" y="256937"/>
            <a:ext cx="3354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Cluster Classification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6405" t="19295" r="27806" b="12171"/>
          <a:stretch/>
        </p:blipFill>
        <p:spPr>
          <a:xfrm>
            <a:off x="6437891" y="1141525"/>
            <a:ext cx="5645252" cy="35691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6564" t="19011" r="11887" b="13633"/>
          <a:stretch/>
        </p:blipFill>
        <p:spPr>
          <a:xfrm>
            <a:off x="270493" y="1055617"/>
            <a:ext cx="6077213" cy="37409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235966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32121B-D605-46E7-AD7A-6279B6075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EDE9DB-CED3-4B92-872D-427B8E8DA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14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3936C6D-C14A-472B-9551-30AEE330BC26}"/>
              </a:ext>
            </a:extLst>
          </p:cNvPr>
          <p:cNvSpPr txBox="1"/>
          <p:nvPr/>
        </p:nvSpPr>
        <p:spPr>
          <a:xfrm>
            <a:off x="9937102" y="205273"/>
            <a:ext cx="214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 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936C6D-C14A-472B-9551-30AEE330BC26}"/>
              </a:ext>
            </a:extLst>
          </p:cNvPr>
          <p:cNvSpPr txBox="1"/>
          <p:nvPr/>
        </p:nvSpPr>
        <p:spPr>
          <a:xfrm>
            <a:off x="8793665" y="1523511"/>
            <a:ext cx="3354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 the stocks prices trend as a group…. Yes: we have  a useful cluster</a:t>
            </a:r>
          </a:p>
          <a:p>
            <a:pPr algn="ctr"/>
            <a:r>
              <a:rPr lang="en-US" dirty="0"/>
              <a:t>No:….oh </a:t>
            </a:r>
            <a:r>
              <a:rPr lang="en-US" dirty="0" err="1"/>
              <a:t>oh</a:t>
            </a:r>
            <a:r>
              <a:rPr lang="en-US" dirty="0"/>
              <a:t>!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/>
          <a:srcRect l="20080" t="38969" r="15448" b="55633"/>
          <a:stretch/>
        </p:blipFill>
        <p:spPr>
          <a:xfrm>
            <a:off x="213967" y="1151851"/>
            <a:ext cx="7891745" cy="3716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3"/>
          <a:srcRect l="21533" t="45075" r="53838" b="25677"/>
          <a:stretch/>
        </p:blipFill>
        <p:spPr>
          <a:xfrm>
            <a:off x="213967" y="1605538"/>
            <a:ext cx="3002772" cy="20057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4"/>
          <a:srcRect l="20419" t="51441" r="55484" b="30924"/>
          <a:stretch/>
        </p:blipFill>
        <p:spPr>
          <a:xfrm>
            <a:off x="588384" y="4899201"/>
            <a:ext cx="3539805" cy="14571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5"/>
          <a:srcRect l="28790" t="29075" r="24903" b="12688"/>
          <a:stretch/>
        </p:blipFill>
        <p:spPr>
          <a:xfrm>
            <a:off x="4372065" y="2245075"/>
            <a:ext cx="4660359" cy="32968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63936C6D-C14A-472B-9551-30AEE330BC26}"/>
              </a:ext>
            </a:extLst>
          </p:cNvPr>
          <p:cNvSpPr txBox="1"/>
          <p:nvPr/>
        </p:nvSpPr>
        <p:spPr>
          <a:xfrm>
            <a:off x="4349044" y="256937"/>
            <a:ext cx="335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Validate via correlation matrix </a:t>
            </a:r>
          </a:p>
          <a:p>
            <a:pPr algn="ctr"/>
            <a:r>
              <a:rPr lang="en-US" dirty="0"/>
              <a:t>Clusters in to market trend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6"/>
          <a:srcRect l="37929" t="18494" r="21980" b="12591"/>
          <a:stretch/>
        </p:blipFill>
        <p:spPr>
          <a:xfrm>
            <a:off x="8293244" y="2852521"/>
            <a:ext cx="3789899" cy="36646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  <p:pic>
        <p:nvPicPr>
          <p:cNvPr id="49" name="Picture 48"/>
          <p:cNvPicPr>
            <a:picLocks noChangeAspect="1"/>
          </p:cNvPicPr>
          <p:nvPr/>
        </p:nvPicPr>
        <p:blipFill rotWithShape="1">
          <a:blip r:embed="rId7"/>
          <a:srcRect l="27919" t="56602" r="52291" b="29118"/>
          <a:stretch/>
        </p:blipFill>
        <p:spPr>
          <a:xfrm>
            <a:off x="1837291" y="3742016"/>
            <a:ext cx="2412836" cy="9792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8"/>
          <a:srcRect l="28064" t="46882" r="61437" b="38151"/>
          <a:stretch/>
        </p:blipFill>
        <p:spPr>
          <a:xfrm>
            <a:off x="125442" y="3742016"/>
            <a:ext cx="1280160" cy="10264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780836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87358089-2E54-4747-8D77-434291EB9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F0318841-B257-4D3A-A6E5-309C003E0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62127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953899-81B9-4291-B76A-7038379CE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8748"/>
            <a:ext cx="2855140" cy="5480504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>
                <a:solidFill>
                  <a:srgbClr val="F2F2F2"/>
                </a:solidFill>
              </a:rPr>
              <a:t>Next Steps</a:t>
            </a:r>
            <a:br>
              <a:rPr lang="en-US" sz="3600" dirty="0">
                <a:solidFill>
                  <a:srgbClr val="F2F2F2"/>
                </a:solidFill>
              </a:rPr>
            </a:br>
            <a:br>
              <a:rPr lang="en-US" sz="3600" dirty="0">
                <a:solidFill>
                  <a:srgbClr val="F2F2F2"/>
                </a:solidFill>
              </a:rPr>
            </a:br>
            <a:r>
              <a:rPr lang="en-US" sz="2000" dirty="0"/>
              <a:t>Develop GUI to process, explore, and visualize data with little to no programming experience (i.e. Flask, Django, Online-Notebook)</a:t>
            </a:r>
            <a:br>
              <a:rPr lang="en-US" sz="2000" dirty="0"/>
            </a:br>
            <a:endParaRPr lang="en-US" sz="3600" dirty="0">
              <a:solidFill>
                <a:srgbClr val="F2F2F2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2A25F26-F77B-42E0-AFEA-0EC6509FC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9765" y="1817370"/>
            <a:ext cx="3619500" cy="322326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D0796-BEC6-4E6C-A8E2-1CD0356DD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9600" y="6356350"/>
            <a:ext cx="53340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lumMod val="95000"/>
                  </a:schemeClr>
                </a:solidFill>
              </a:rPr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7F559A-D726-4C79-9DE3-259C02B1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11072" y="6356350"/>
            <a:ext cx="124272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05DC9C-C50D-D242-B083-59CEE07163F1}" type="slidenum">
              <a:rPr lang="en-US">
                <a:solidFill>
                  <a:schemeClr val="tx1">
                    <a:lumMod val="95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76DDEA-88DD-4644-BC3A-F6096274E042}"/>
              </a:ext>
            </a:extLst>
          </p:cNvPr>
          <p:cNvSpPr txBox="1"/>
          <p:nvPr/>
        </p:nvSpPr>
        <p:spPr>
          <a:xfrm>
            <a:off x="4143667" y="1960370"/>
            <a:ext cx="406212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 Notebook to Python app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color coded text files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Convert Data Frames to CSV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Parameter / model tuning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Connect target labels with generated clusters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Information collection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Scrape 10k Risk Assessments from EDGAR (SEC online data)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Scrape SIC Codes and Market Cap for analyzed companies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633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87358089-2E54-4747-8D77-434291EB9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F0318841-B257-4D3A-A6E5-309C003E0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62127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953899-81B9-4291-B76A-7038379CE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8748"/>
            <a:ext cx="2855140" cy="5480504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2F2F2"/>
                </a:solidFill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A4C42-0859-4E5E-AFD2-2911CE940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3890" y="688749"/>
            <a:ext cx="5191370" cy="2740251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tx1">
                    <a:lumMod val="95000"/>
                  </a:schemeClr>
                </a:solidFill>
              </a:rPr>
              <a:t>U of MN Department of Political Science</a:t>
            </a:r>
          </a:p>
          <a:p>
            <a:r>
              <a:rPr lang="en-US" sz="2000" dirty="0">
                <a:solidFill>
                  <a:schemeClr val="tx1">
                    <a:lumMod val="95000"/>
                  </a:schemeClr>
                </a:solidFill>
              </a:rPr>
              <a:t>Professor Jane Lawrence Summer</a:t>
            </a:r>
          </a:p>
          <a:p>
            <a:r>
              <a:rPr lang="en-US" sz="2000" dirty="0">
                <a:solidFill>
                  <a:schemeClr val="tx1">
                    <a:lumMod val="95000"/>
                  </a:schemeClr>
                </a:solidFill>
              </a:rPr>
              <a:t>Researching SEC 10K Risk Factors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D0796-BEC6-4E6C-A8E2-1CD0356DD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9600" y="6356350"/>
            <a:ext cx="53340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lumMod val="95000"/>
                  </a:schemeClr>
                </a:solidFill>
              </a:rPr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7F559A-D726-4C79-9DE3-259C02B1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11072" y="6356350"/>
            <a:ext cx="124272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05DC9C-C50D-D242-B083-59CEE07163F1}" type="slidenum">
              <a:rPr lang="en-US">
                <a:solidFill>
                  <a:schemeClr val="tx1">
                    <a:lumMod val="95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2052" name="Picture 4" descr="File:Minnesota Golden Gophers logo.svg">
            <a:extLst>
              <a:ext uri="{FF2B5EF4-FFF2-40B4-BE49-F238E27FC236}">
                <a16:creationId xmlns:a16="http://schemas.microsoft.com/office/drawing/2014/main" id="{65212B7B-3123-4289-8041-346510113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047" y="1554049"/>
            <a:ext cx="1685925" cy="100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F303A4-F1CF-45F3-BC05-3B45533D433B}"/>
              </a:ext>
            </a:extLst>
          </p:cNvPr>
          <p:cNvSpPr txBox="1"/>
          <p:nvPr/>
        </p:nvSpPr>
        <p:spPr>
          <a:xfrm>
            <a:off x="4572804" y="3688506"/>
            <a:ext cx="66349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“What percentage of a companies Risk Factors are focused on specific topics; i.e. employee wages”</a:t>
            </a:r>
          </a:p>
        </p:txBody>
      </p:sp>
    </p:spTree>
    <p:extLst>
      <p:ext uri="{BB962C8B-B14F-4D97-AF65-F5344CB8AC3E}">
        <p14:creationId xmlns:p14="http://schemas.microsoft.com/office/powerpoint/2010/main" val="2759707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7358089-2E54-4747-8D77-434291EB9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0318841-B257-4D3A-A6E5-309C003E0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62127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27177-D142-4285-AF5D-48B6442B0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8748"/>
            <a:ext cx="2855140" cy="5480504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2F2F2"/>
                </a:solidFill>
              </a:rPr>
              <a:t>Why Machine Learning?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7536CB4-1C8D-4E79-BDF7-6470C1C05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1483" y="212464"/>
            <a:ext cx="1879613" cy="228331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469B5B-17B6-41C3-BC3D-2CA3933FF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9600" y="6356350"/>
            <a:ext cx="53340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lumMod val="95000"/>
                  </a:schemeClr>
                </a:solidFill>
              </a:rPr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E2D913-E034-41BE-AFED-091D16F8C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11072" y="6356350"/>
            <a:ext cx="124272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05DC9C-C50D-D242-B083-59CEE07163F1}" type="slidenum">
              <a:rPr lang="en-US">
                <a:solidFill>
                  <a:schemeClr val="tx1">
                    <a:lumMod val="95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8CB36F-92AE-429F-921F-B10274C4F7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3056" y="2734856"/>
            <a:ext cx="2699379" cy="14932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4FF0FCF-9C8A-47C0-8AC4-F0FA759461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483" y="4857414"/>
            <a:ext cx="4375001" cy="8418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E9B0961-1FEE-487D-8DE6-0544E77F2E56}"/>
              </a:ext>
            </a:extLst>
          </p:cNvPr>
          <p:cNvSpPr txBox="1"/>
          <p:nvPr/>
        </p:nvSpPr>
        <p:spPr>
          <a:xfrm>
            <a:off x="6809590" y="1183341"/>
            <a:ext cx="2650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 10 Hand-coded Samples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C6E4B9-2088-4942-9662-DE497872F6DB}"/>
              </a:ext>
            </a:extLst>
          </p:cNvPr>
          <p:cNvSpPr txBox="1"/>
          <p:nvPr/>
        </p:nvSpPr>
        <p:spPr>
          <a:xfrm>
            <a:off x="5306951" y="3239317"/>
            <a:ext cx="2570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3,000 Scrapped Text Files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7FCD5A-A2B9-42AE-8E2B-7D6D312A4C3D}"/>
              </a:ext>
            </a:extLst>
          </p:cNvPr>
          <p:cNvSpPr txBox="1"/>
          <p:nvPr/>
        </p:nvSpPr>
        <p:spPr>
          <a:xfrm>
            <a:off x="9175722" y="5122515"/>
            <a:ext cx="1678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of Results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1391B1-33EB-499D-B519-F912FFE1E5D4}"/>
              </a:ext>
            </a:extLst>
          </p:cNvPr>
          <p:cNvCxnSpPr/>
          <p:nvPr/>
        </p:nvCxnSpPr>
        <p:spPr>
          <a:xfrm>
            <a:off x="4419600" y="2608976"/>
            <a:ext cx="753214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0C951B2-0B1B-493A-AB62-BD1E2B214C23}"/>
              </a:ext>
            </a:extLst>
          </p:cNvPr>
          <p:cNvCxnSpPr/>
          <p:nvPr/>
        </p:nvCxnSpPr>
        <p:spPr>
          <a:xfrm>
            <a:off x="4419600" y="4647501"/>
            <a:ext cx="753214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926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7358089-2E54-4747-8D77-434291EB9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0318841-B257-4D3A-A6E5-309C003E0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62127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4B6B89-1E6B-4175-9378-3534D7349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8748"/>
            <a:ext cx="2855140" cy="5480504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2F2F2"/>
                </a:solidFill>
              </a:rPr>
              <a:t>Researched Similar Projects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3BBA3B-226A-4B87-9ED6-C81D423E0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9600" y="6356350"/>
            <a:ext cx="53340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lumMod val="95000"/>
                  </a:schemeClr>
                </a:solidFill>
              </a:rPr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96E828-CC4A-49EC-B75F-C78035469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11072" y="6356350"/>
            <a:ext cx="124272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05DC9C-C50D-D242-B083-59CEE07163F1}" type="slidenum">
              <a:rPr lang="en-US">
                <a:solidFill>
                  <a:schemeClr val="tx1">
                    <a:lumMod val="95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tx1">
                  <a:lumMod val="9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EC4B316-0F37-4466-8CC7-8F3EEB07AD02}"/>
              </a:ext>
            </a:extLst>
          </p:cNvPr>
          <p:cNvGrpSpPr/>
          <p:nvPr/>
        </p:nvGrpSpPr>
        <p:grpSpPr>
          <a:xfrm>
            <a:off x="4643867" y="4533518"/>
            <a:ext cx="7012401" cy="1536999"/>
            <a:chOff x="5776856" y="2314687"/>
            <a:chExt cx="6041314" cy="153699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08134B1-6CA7-4ED6-8D2D-6062F34ECB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13519" y="2314687"/>
              <a:ext cx="3204651" cy="1536999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88981F6-65FD-4052-80B5-3EB82FFFFD9C}"/>
                </a:ext>
              </a:extLst>
            </p:cNvPr>
            <p:cNvSpPr txBox="1"/>
            <p:nvPr/>
          </p:nvSpPr>
          <p:spPr>
            <a:xfrm>
              <a:off x="5776856" y="2700169"/>
              <a:ext cx="206546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Brandonrose.org</a:t>
              </a:r>
            </a:p>
            <a:p>
              <a:r>
                <a:rPr lang="en-US" dirty="0" err="1"/>
                <a:t>KMeans</a:t>
              </a:r>
              <a:r>
                <a:rPr lang="en-US" dirty="0"/>
                <a:t> clustering</a:t>
              </a:r>
            </a:p>
            <a:p>
              <a:r>
                <a:rPr lang="en-US" dirty="0"/>
                <a:t>LDA modeling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B8EEAD0-C1A3-41C3-B084-F0AEFDFD88C7}"/>
              </a:ext>
            </a:extLst>
          </p:cNvPr>
          <p:cNvGrpSpPr/>
          <p:nvPr/>
        </p:nvGrpSpPr>
        <p:grpSpPr>
          <a:xfrm>
            <a:off x="4643866" y="2494887"/>
            <a:ext cx="6972017" cy="1760008"/>
            <a:chOff x="4603210" y="4306880"/>
            <a:chExt cx="6972017" cy="176000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E760071-2F61-4CD1-B80B-95AA793B2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03210" y="4306880"/>
              <a:ext cx="2685990" cy="1760008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46A0364-92B0-4644-86A4-40204D3918BF}"/>
                </a:ext>
              </a:extLst>
            </p:cNvPr>
            <p:cNvSpPr txBox="1"/>
            <p:nvPr/>
          </p:nvSpPr>
          <p:spPr>
            <a:xfrm>
              <a:off x="7895842" y="4710473"/>
              <a:ext cx="367938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Andrewsthompson.co</a:t>
              </a:r>
            </a:p>
            <a:p>
              <a:r>
                <a:rPr lang="en-US" dirty="0"/>
                <a:t>Clustering 143k articles with </a:t>
              </a:r>
              <a:r>
                <a:rPr lang="en-US" dirty="0" err="1"/>
                <a:t>Kmeans</a:t>
              </a:r>
              <a:endParaRPr lang="en-US" dirty="0"/>
            </a:p>
            <a:p>
              <a:endParaRPr 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C8B56CA-9484-4CE7-8111-FB96DC374326}"/>
              </a:ext>
            </a:extLst>
          </p:cNvPr>
          <p:cNvSpPr txBox="1"/>
          <p:nvPr/>
        </p:nvSpPr>
        <p:spPr>
          <a:xfrm>
            <a:off x="4643865" y="381970"/>
            <a:ext cx="3720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Summarization of Corporate Risk Factor Disclosure Through Topic Modeling</a:t>
            </a:r>
          </a:p>
          <a:p>
            <a:endParaRPr lang="en-US" dirty="0"/>
          </a:p>
          <a:p>
            <a:r>
              <a:rPr lang="en-US" i="1" dirty="0"/>
              <a:t>Research paper published in 2012</a:t>
            </a:r>
          </a:p>
          <a:p>
            <a:r>
              <a:rPr lang="en-US" dirty="0"/>
              <a:t>Sent-LDA modeling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591FCCC-EB77-4D10-A3AD-D325A9AEA6A5}"/>
              </a:ext>
            </a:extLst>
          </p:cNvPr>
          <p:cNvCxnSpPr/>
          <p:nvPr/>
        </p:nvCxnSpPr>
        <p:spPr>
          <a:xfrm>
            <a:off x="4419600" y="2374084"/>
            <a:ext cx="753214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49F69D8-7A2F-4C9D-A6D7-3AA670C73C73}"/>
              </a:ext>
            </a:extLst>
          </p:cNvPr>
          <p:cNvCxnSpPr/>
          <p:nvPr/>
        </p:nvCxnSpPr>
        <p:spPr>
          <a:xfrm>
            <a:off x="4598217" y="4366199"/>
            <a:ext cx="753214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89E86A4E-CD12-4FC4-B651-07F9E44945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9875" y="275389"/>
            <a:ext cx="3153318" cy="193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93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7358089-2E54-4747-8D77-434291EB9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0318841-B257-4D3A-A6E5-309C003E0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62127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687ECD-114B-4130-A6EC-6967C8973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8748"/>
            <a:ext cx="2855140" cy="5480504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2F2F2"/>
                </a:solidFill>
              </a:rPr>
              <a:t>Challenges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542D5E-87BF-41D5-BBE4-BAF385328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9600" y="6356350"/>
            <a:ext cx="53340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lumMod val="95000"/>
                  </a:schemeClr>
                </a:solidFill>
              </a:rPr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DBAED-815D-49CE-8BF7-66DB26665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11072" y="6356350"/>
            <a:ext cx="124272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05DC9C-C50D-D242-B083-59CEE07163F1}" type="slidenum">
              <a:rPr lang="en-US">
                <a:solidFill>
                  <a:schemeClr val="tx1">
                    <a:lumMod val="95000"/>
                  </a:schemeClr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1AA798-5641-4827-BE9C-2B21B40FF19F}"/>
              </a:ext>
            </a:extLst>
          </p:cNvPr>
          <p:cNvSpPr txBox="1"/>
          <p:nvPr/>
        </p:nvSpPr>
        <p:spPr>
          <a:xfrm>
            <a:off x="4650724" y="845571"/>
            <a:ext cx="372214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Training an unsupervised model with </a:t>
            </a:r>
            <a:r>
              <a:rPr lang="en-US" b="1" dirty="0"/>
              <a:t>RNN</a:t>
            </a:r>
            <a:r>
              <a:rPr lang="en-US" dirty="0"/>
              <a:t> was going to take </a:t>
            </a:r>
            <a:r>
              <a:rPr lang="en-US" sz="2800" b="1" dirty="0"/>
              <a:t>DAYS</a:t>
            </a:r>
          </a:p>
          <a:p>
            <a:pPr marL="285750" indent="-285750">
              <a:buFontTx/>
              <a:buChar char="-"/>
            </a:pPr>
            <a:endParaRPr lang="en-US" b="1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CAAD1B-18CE-4397-A577-FFA5C6669A17}"/>
              </a:ext>
            </a:extLst>
          </p:cNvPr>
          <p:cNvGrpSpPr/>
          <p:nvPr/>
        </p:nvGrpSpPr>
        <p:grpSpPr>
          <a:xfrm>
            <a:off x="4419600" y="2917380"/>
            <a:ext cx="7532145" cy="1201819"/>
            <a:chOff x="4419600" y="2683744"/>
            <a:chExt cx="7532145" cy="120181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733EA0A-AE46-430A-BFA7-EC746503F1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520" r="5246"/>
            <a:stretch/>
          </p:blipFill>
          <p:spPr>
            <a:xfrm>
              <a:off x="4419600" y="2683744"/>
              <a:ext cx="2976842" cy="1201819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B453BD-57DF-4F3D-8F83-529B8AF88AC9}"/>
                </a:ext>
              </a:extLst>
            </p:cNvPr>
            <p:cNvSpPr txBox="1"/>
            <p:nvPr/>
          </p:nvSpPr>
          <p:spPr>
            <a:xfrm>
              <a:off x="7990582" y="2795426"/>
              <a:ext cx="396116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dirty="0"/>
                <a:t>Data was scrapped, so it required extensive cleaning.</a:t>
              </a:r>
            </a:p>
            <a:p>
              <a:pPr marL="285750" indent="-285750">
                <a:buFontTx/>
                <a:buChar char="-"/>
              </a:pPr>
              <a:r>
                <a:rPr lang="en-US" dirty="0"/>
                <a:t>Text was not broken into Paragraphs 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6C4C7A5-1CDB-4172-96E4-4180B3A6039F}"/>
              </a:ext>
            </a:extLst>
          </p:cNvPr>
          <p:cNvGrpSpPr/>
          <p:nvPr/>
        </p:nvGrpSpPr>
        <p:grpSpPr>
          <a:xfrm>
            <a:off x="4462488" y="4549820"/>
            <a:ext cx="6237234" cy="1750716"/>
            <a:chOff x="4444415" y="4426706"/>
            <a:chExt cx="6237234" cy="1715998"/>
          </a:xfrm>
        </p:grpSpPr>
        <p:pic>
          <p:nvPicPr>
            <p:cNvPr id="3074" name="Picture 2" descr="Image result for multiple paths">
              <a:extLst>
                <a:ext uri="{FF2B5EF4-FFF2-40B4-BE49-F238E27FC236}">
                  <a16:creationId xmlns:a16="http://schemas.microsoft.com/office/drawing/2014/main" id="{4477B643-C542-4F5D-B567-F083CF2678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65651" y="4426706"/>
              <a:ext cx="1715998" cy="1715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B8BB4FB-7299-446A-9822-FCB47CF5B9B1}"/>
                </a:ext>
              </a:extLst>
            </p:cNvPr>
            <p:cNvSpPr txBox="1"/>
            <p:nvPr/>
          </p:nvSpPr>
          <p:spPr>
            <a:xfrm>
              <a:off x="4444415" y="4480183"/>
              <a:ext cx="3546167" cy="1176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dirty="0"/>
                <a:t>So many different path options,</a:t>
              </a:r>
            </a:p>
            <a:p>
              <a:pPr marL="285750" indent="-285750">
                <a:buFontTx/>
                <a:buChar char="-"/>
              </a:pPr>
              <a:r>
                <a:rPr lang="en-US" dirty="0"/>
                <a:t>Not sure which if any will be successful,</a:t>
              </a:r>
            </a:p>
            <a:p>
              <a:pPr marL="285750" indent="-285750">
                <a:buFontTx/>
                <a:buChar char="-"/>
              </a:pPr>
              <a:r>
                <a:rPr lang="en-US" dirty="0"/>
                <a:t>Which should we choose?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FC59432E-1127-4A63-A302-AFB235806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2604" y="362537"/>
            <a:ext cx="3391040" cy="7055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3D378FE-30C3-4F50-8492-4BD17E708A3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801"/>
          <a:stretch/>
        </p:blipFill>
        <p:spPr>
          <a:xfrm>
            <a:off x="8462604" y="1133729"/>
            <a:ext cx="3391040" cy="62066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D1CD626-0DD6-41C1-8126-AE4C303312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62604" y="1792204"/>
            <a:ext cx="3391040" cy="725323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3A8472-5D54-4C92-BEEF-A77157797262}"/>
              </a:ext>
            </a:extLst>
          </p:cNvPr>
          <p:cNvCxnSpPr/>
          <p:nvPr/>
        </p:nvCxnSpPr>
        <p:spPr>
          <a:xfrm>
            <a:off x="4419600" y="2709644"/>
            <a:ext cx="753214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44E6FF0-95A8-48AD-8234-4EA68FF2E678}"/>
              </a:ext>
            </a:extLst>
          </p:cNvPr>
          <p:cNvCxnSpPr/>
          <p:nvPr/>
        </p:nvCxnSpPr>
        <p:spPr>
          <a:xfrm>
            <a:off x="4419599" y="4405618"/>
            <a:ext cx="753214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81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496C94-2D6C-4DE5-92D3-FFD2320F6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A99263-86D9-47EA-BBF4-6183AAF19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E4953CA-1AF0-4E3E-94EB-183D5AEEC453}"/>
              </a:ext>
            </a:extLst>
          </p:cNvPr>
          <p:cNvSpPr/>
          <p:nvPr/>
        </p:nvSpPr>
        <p:spPr>
          <a:xfrm>
            <a:off x="2920199" y="437277"/>
            <a:ext cx="1713390" cy="71035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1AF432-EA24-48B3-BA54-906827C10CDC}"/>
              </a:ext>
            </a:extLst>
          </p:cNvPr>
          <p:cNvSpPr txBox="1"/>
          <p:nvPr/>
        </p:nvSpPr>
        <p:spPr>
          <a:xfrm>
            <a:off x="9937102" y="205273"/>
            <a:ext cx="214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 1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64682AE-69A6-4CBD-95DE-19B2B96D9F39}"/>
              </a:ext>
            </a:extLst>
          </p:cNvPr>
          <p:cNvSpPr/>
          <p:nvPr/>
        </p:nvSpPr>
        <p:spPr>
          <a:xfrm>
            <a:off x="2916066" y="1490158"/>
            <a:ext cx="1713390" cy="71035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Munge Files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73EE3F3-2BA3-4DAA-8937-2B0F839252A1}"/>
              </a:ext>
            </a:extLst>
          </p:cNvPr>
          <p:cNvSpPr/>
          <p:nvPr/>
        </p:nvSpPr>
        <p:spPr>
          <a:xfrm>
            <a:off x="2916066" y="2543039"/>
            <a:ext cx="1713390" cy="71035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Tokenize Words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31DD1C6-9C39-4FC1-8CAC-D777C46639F1}"/>
              </a:ext>
            </a:extLst>
          </p:cNvPr>
          <p:cNvSpPr/>
          <p:nvPr/>
        </p:nvSpPr>
        <p:spPr>
          <a:xfrm>
            <a:off x="2920199" y="3595920"/>
            <a:ext cx="1713390" cy="71035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Stem Words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A7ADEAE-F37D-4383-8675-A693B43338D7}"/>
              </a:ext>
            </a:extLst>
          </p:cNvPr>
          <p:cNvSpPr/>
          <p:nvPr/>
        </p:nvSpPr>
        <p:spPr>
          <a:xfrm>
            <a:off x="2920199" y="4648801"/>
            <a:ext cx="1713390" cy="71035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 Out Bad Words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696D8EF-6C14-4D58-91C4-04660A08B431}"/>
              </a:ext>
            </a:extLst>
          </p:cNvPr>
          <p:cNvSpPr/>
          <p:nvPr/>
        </p:nvSpPr>
        <p:spPr>
          <a:xfrm>
            <a:off x="4943787" y="2796861"/>
            <a:ext cx="1713390" cy="110970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D993701-DD4F-4C12-B305-FF14AF0DF2C3}"/>
              </a:ext>
            </a:extLst>
          </p:cNvPr>
          <p:cNvSpPr/>
          <p:nvPr/>
        </p:nvSpPr>
        <p:spPr>
          <a:xfrm>
            <a:off x="2916066" y="5701681"/>
            <a:ext cx="1713390" cy="71035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Vectorize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E71B4D1-8918-4F46-AEC6-5113D3CF9758}"/>
              </a:ext>
            </a:extLst>
          </p:cNvPr>
          <p:cNvSpPr/>
          <p:nvPr/>
        </p:nvSpPr>
        <p:spPr>
          <a:xfrm>
            <a:off x="7035016" y="2860465"/>
            <a:ext cx="1713390" cy="785857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 Labels / Centroid Loc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F4C9332-5F39-4E8A-B050-5F7C8404118C}"/>
              </a:ext>
            </a:extLst>
          </p:cNvPr>
          <p:cNvSpPr/>
          <p:nvPr/>
        </p:nvSpPr>
        <p:spPr>
          <a:xfrm>
            <a:off x="7035016" y="1641418"/>
            <a:ext cx="1713390" cy="785857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Score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E624584-152F-47F2-BF09-53356BA26AE4}"/>
              </a:ext>
            </a:extLst>
          </p:cNvPr>
          <p:cNvSpPr/>
          <p:nvPr/>
        </p:nvSpPr>
        <p:spPr>
          <a:xfrm>
            <a:off x="7035016" y="4079512"/>
            <a:ext cx="1713390" cy="785857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Predicting</a:t>
            </a:r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1DED2AEB-2B5B-4B73-8170-C06F2263A858}"/>
              </a:ext>
            </a:extLst>
          </p:cNvPr>
          <p:cNvSpPr/>
          <p:nvPr/>
        </p:nvSpPr>
        <p:spPr>
          <a:xfrm>
            <a:off x="2916066" y="1426342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B09D2A67-5FB5-4D65-A840-1BD9EE5632F8}"/>
              </a:ext>
            </a:extLst>
          </p:cNvPr>
          <p:cNvSpPr/>
          <p:nvPr/>
        </p:nvSpPr>
        <p:spPr>
          <a:xfrm>
            <a:off x="2916065" y="2470537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6B542AAC-4B67-4DCE-BA0E-A76A9FCB0D22}"/>
              </a:ext>
            </a:extLst>
          </p:cNvPr>
          <p:cNvSpPr/>
          <p:nvPr/>
        </p:nvSpPr>
        <p:spPr>
          <a:xfrm>
            <a:off x="2913967" y="3532105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383AD34C-F434-4F2F-9B5C-BA0430ADE609}"/>
              </a:ext>
            </a:extLst>
          </p:cNvPr>
          <p:cNvSpPr/>
          <p:nvPr/>
        </p:nvSpPr>
        <p:spPr>
          <a:xfrm>
            <a:off x="2913966" y="4567611"/>
            <a:ext cx="139083" cy="145003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Connector 23">
            <a:extLst>
              <a:ext uri="{FF2B5EF4-FFF2-40B4-BE49-F238E27FC236}">
                <a16:creationId xmlns:a16="http://schemas.microsoft.com/office/drawing/2014/main" id="{BF085118-1AEF-48AA-AA5B-4EF6205DDA35}"/>
              </a:ext>
            </a:extLst>
          </p:cNvPr>
          <p:cNvSpPr/>
          <p:nvPr/>
        </p:nvSpPr>
        <p:spPr>
          <a:xfrm>
            <a:off x="2913965" y="5637867"/>
            <a:ext cx="139083" cy="145003"/>
          </a:xfrm>
          <a:prstGeom prst="flowChartConnector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801D0BAC-D75D-4CD0-8DA9-80EA4588784F}"/>
              </a:ext>
            </a:extLst>
          </p:cNvPr>
          <p:cNvSpPr/>
          <p:nvPr/>
        </p:nvSpPr>
        <p:spPr>
          <a:xfrm>
            <a:off x="6975641" y="1571345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AD8887D1-9247-4E5D-950C-78824382495C}"/>
              </a:ext>
            </a:extLst>
          </p:cNvPr>
          <p:cNvSpPr/>
          <p:nvPr/>
        </p:nvSpPr>
        <p:spPr>
          <a:xfrm>
            <a:off x="6967375" y="2778488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lowchart: Connector 26">
            <a:extLst>
              <a:ext uri="{FF2B5EF4-FFF2-40B4-BE49-F238E27FC236}">
                <a16:creationId xmlns:a16="http://schemas.microsoft.com/office/drawing/2014/main" id="{584766F5-F85B-4C4C-9F68-ACEB97A7C138}"/>
              </a:ext>
            </a:extLst>
          </p:cNvPr>
          <p:cNvSpPr/>
          <p:nvPr/>
        </p:nvSpPr>
        <p:spPr>
          <a:xfrm>
            <a:off x="6967375" y="4007010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05FFE06E-015F-4C5E-B997-8A7731720125}"/>
              </a:ext>
            </a:extLst>
          </p:cNvPr>
          <p:cNvCxnSpPr>
            <a:cxnSpLocks/>
            <a:stCxn id="15" idx="3"/>
            <a:endCxn id="14" idx="2"/>
          </p:cNvCxnSpPr>
          <p:nvPr/>
        </p:nvCxnSpPr>
        <p:spPr>
          <a:xfrm flipV="1">
            <a:off x="4629456" y="3906570"/>
            <a:ext cx="1188720" cy="2150289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lowchart: Connector 30">
            <a:extLst>
              <a:ext uri="{FF2B5EF4-FFF2-40B4-BE49-F238E27FC236}">
                <a16:creationId xmlns:a16="http://schemas.microsoft.com/office/drawing/2014/main" id="{5FB2FC7B-4653-4028-87A9-255954267296}"/>
              </a:ext>
            </a:extLst>
          </p:cNvPr>
          <p:cNvSpPr/>
          <p:nvPr/>
        </p:nvSpPr>
        <p:spPr>
          <a:xfrm>
            <a:off x="4633589" y="5953063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8104F3BF-C31B-4647-BC23-1E20A128720D}"/>
              </a:ext>
            </a:extLst>
          </p:cNvPr>
          <p:cNvCxnSpPr>
            <a:cxnSpLocks/>
            <a:stCxn id="14" idx="0"/>
            <a:endCxn id="17" idx="1"/>
          </p:cNvCxnSpPr>
          <p:nvPr/>
        </p:nvCxnSpPr>
        <p:spPr>
          <a:xfrm rot="5400000" flipH="1" flipV="1">
            <a:off x="6036492" y="1798337"/>
            <a:ext cx="762514" cy="1234534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lowchart: Connector 36">
            <a:extLst>
              <a:ext uri="{FF2B5EF4-FFF2-40B4-BE49-F238E27FC236}">
                <a16:creationId xmlns:a16="http://schemas.microsoft.com/office/drawing/2014/main" id="{BA8F02DC-7394-4C10-8835-2520EB959CAC}"/>
              </a:ext>
            </a:extLst>
          </p:cNvPr>
          <p:cNvSpPr/>
          <p:nvPr/>
        </p:nvSpPr>
        <p:spPr>
          <a:xfrm>
            <a:off x="5724233" y="2660308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3099A7-E677-4B0F-94A1-89AAC64934E0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3772761" y="1147632"/>
            <a:ext cx="4133" cy="3425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279BC9C-634D-4D6D-BCCF-D11874F5C732}"/>
              </a:ext>
            </a:extLst>
          </p:cNvPr>
          <p:cNvCxnSpPr>
            <a:cxnSpLocks/>
            <a:endCxn id="11" idx="0"/>
          </p:cNvCxnSpPr>
          <p:nvPr/>
        </p:nvCxnSpPr>
        <p:spPr>
          <a:xfrm flipH="1">
            <a:off x="3772761" y="2200514"/>
            <a:ext cx="4134" cy="3425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3C1A36B-82A3-4B16-AF3B-F2F4FB7A2CB1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3772761" y="3253394"/>
            <a:ext cx="4133" cy="3425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F67792E-3A7F-4D8E-82B1-0F6776D159F6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3776894" y="4306275"/>
            <a:ext cx="0" cy="3425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F7895CB-217A-446E-A088-6EF4833F1229}"/>
              </a:ext>
            </a:extLst>
          </p:cNvPr>
          <p:cNvCxnSpPr>
            <a:cxnSpLocks/>
          </p:cNvCxnSpPr>
          <p:nvPr/>
        </p:nvCxnSpPr>
        <p:spPr>
          <a:xfrm>
            <a:off x="3772761" y="5359156"/>
            <a:ext cx="0" cy="3512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1F8EA99-9334-47CA-8DB3-1524E3458806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>
            <a:off x="7891711" y="3646322"/>
            <a:ext cx="0" cy="43319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4909F06-1DB2-4147-8704-93D81C389355}"/>
              </a:ext>
            </a:extLst>
          </p:cNvPr>
          <p:cNvCxnSpPr>
            <a:cxnSpLocks/>
            <a:stCxn id="17" idx="2"/>
            <a:endCxn id="16" idx="0"/>
          </p:cNvCxnSpPr>
          <p:nvPr/>
        </p:nvCxnSpPr>
        <p:spPr>
          <a:xfrm>
            <a:off x="7891711" y="2427275"/>
            <a:ext cx="0" cy="43319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0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47 1.48148E-6 L 0.13516 1.48148E-6 L 0.13516 0.10231 L -0.00547 0.10231 L -0.00547 1.48148E-6 Z " pathEditMode="relative" rAng="0" ptsTypes="AAAAA">
                                      <p:cBhvr>
                                        <p:cTn id="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5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7" presetClass="path" presetSubtype="0" repeatCount="indefinite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547 -3.33333E-6 L 0.13386 -3.33333E-6 C 0.13386 0.03426 0.13399 0.0676 0.13451 0.10348 L -0.00547 0.10209 L -0.00547 -3.33333E-6 Z " pathEditMode="relative" rAng="0" ptsTypes="AAAAA">
                                      <p:cBhvr>
                                        <p:cTn id="1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92" y="5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5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7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21 -2.96296E-6 L 0.13477 -2.96296E-6 L 0.13477 0.10348 L -0.00521 0.10348 L -0.00521 -2.96296E-6 Z " pathEditMode="relative" rAng="0" ptsTypes="AAAAA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92" y="5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7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21 -3.7037E-7 L 0.13503 -3.7037E-7 L 0.13503 0.10602 L -0.00521 0.10602 L -0.00521 -3.7037E-7 Z " pathEditMode="relative" rAng="0" ptsTypes="AAAAA">
                                      <p:cBhvr>
                                        <p:cTn id="24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05" y="5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7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21 1.11111E-6 L 0.13503 1.11111E-6 L 0.13503 0.10231 L -0.00521 0.10231 L -0.00521 1.11111E-6 Z " pathEditMode="relative" rAng="0" ptsTypes="AAAAA">
                                      <p:cBhvr>
                                        <p:cTn id="30" dur="3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05" y="5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3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4000"/>
                            </p:stCondLst>
                            <p:childTnLst>
                              <p:par>
                                <p:cTn id="36" presetID="50" presetClass="path" presetSubtype="0" repeatCount="indefinite" accel="50000" decel="5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91667E-6 -0.00023 L 0.0457 -0.00023 C 0.05976 -0.00231 0.08776 0.0125 0.08958 -0.01111 C 0.0914 -0.03495 0.09036 -0.10416 0.09192 -0.15301 L 0.09192 -0.30486 " pathEditMode="relative" rAng="0" ptsTypes="AAAAA">
                                      <p:cBhvr>
                                        <p:cTn id="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6" y="-1511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0" presetClass="path" presetSubtype="0" repeatCount="indefinite" accel="50000" de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586 0.00903 L -0.00586 -0.04259 C -0.00417 -0.10185 -0.00755 -0.09444 0.04232 -0.09444 L 0.0905 -0.09444 " pathEditMode="relative" rAng="16200000" ptsTypes="AAAA">
                                      <p:cBhvr>
                                        <p:cTn id="4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5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700"/>
                            </p:stCondLst>
                            <p:childTnLst>
                              <p:par>
                                <p:cTn id="44" presetID="7" presetClass="path" presetSubtype="0" repeatCount="indefinite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33333E-6 L 0.1405 -3.33333E-6 L 0.1405 0.11111 L -4.58333E-6 0.11111 L -4.58333E-6 -3.33333E-6 Z " pathEditMode="relative" rAng="0" ptsTypes="AAAAA">
                                      <p:cBhvr>
                                        <p:cTn id="45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18" y="5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7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7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7.40741E-7 L 0.14037 -7.40741E-7 L 0.14037 0.11597 L -3.54167E-6 0.11597 L -3.54167E-6 -7.40741E-7 Z " pathEditMode="relative" rAng="0" ptsTypes="AAAAA">
                                      <p:cBhvr>
                                        <p:cTn id="5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18" y="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87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7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4.07407E-6 L 0.14037 4.07407E-6 L 0.14037 0.11458 L -3.54167E-6 0.11458 L -3.54167E-6 4.07407E-6 Z " pathEditMode="relative" rAng="0" ptsTypes="AAAAA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18" y="57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31" grpId="0" animBg="1"/>
      <p:bldP spid="3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EF026E-11C6-415E-9538-C48524F54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F46CB-AA23-4A65-8DAD-77CD6FB43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E05DC9C-C50D-D242-B083-59CEE07163F1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3D0B27-3E12-42BC-A05B-9CC44C05E4EF}"/>
              </a:ext>
            </a:extLst>
          </p:cNvPr>
          <p:cNvSpPr txBox="1"/>
          <p:nvPr/>
        </p:nvSpPr>
        <p:spPr>
          <a:xfrm>
            <a:off x="9937102" y="205273"/>
            <a:ext cx="214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 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144397-9A41-451D-9D1E-EB30CEE7F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927" y="3750531"/>
            <a:ext cx="7140160" cy="25376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D3940F-A432-445D-B39D-EFEA8BC5A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464" y="205273"/>
            <a:ext cx="5662063" cy="336262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56100B-A6EF-4135-818A-64A5215B0F0D}"/>
              </a:ext>
            </a:extLst>
          </p:cNvPr>
          <p:cNvCxnSpPr>
            <a:cxnSpLocks/>
          </p:cNvCxnSpPr>
          <p:nvPr/>
        </p:nvCxnSpPr>
        <p:spPr>
          <a:xfrm>
            <a:off x="263464" y="3671039"/>
            <a:ext cx="1100714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9C279EB-257D-4A3E-831D-D56C86BE6692}"/>
              </a:ext>
            </a:extLst>
          </p:cNvPr>
          <p:cNvSpPr txBox="1"/>
          <p:nvPr/>
        </p:nvSpPr>
        <p:spPr>
          <a:xfrm>
            <a:off x="2351314" y="4644363"/>
            <a:ext cx="2062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Text File Output --&gt;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3395B7-DAA0-4860-A4D8-8038C61B77A6}"/>
              </a:ext>
            </a:extLst>
          </p:cNvPr>
          <p:cNvSpPr txBox="1"/>
          <p:nvPr/>
        </p:nvSpPr>
        <p:spPr>
          <a:xfrm>
            <a:off x="6096000" y="1517252"/>
            <a:ext cx="3368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&lt;-- </a:t>
            </a:r>
            <a:r>
              <a:rPr lang="en-US" dirty="0"/>
              <a:t>Code to Generate Text Output</a:t>
            </a:r>
          </a:p>
        </p:txBody>
      </p:sp>
    </p:spTree>
    <p:extLst>
      <p:ext uri="{BB962C8B-B14F-4D97-AF65-F5344CB8AC3E}">
        <p14:creationId xmlns:p14="http://schemas.microsoft.com/office/powerpoint/2010/main" val="234336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3778B3-C57F-4540-9DC9-98B5D6C93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C41867-22CA-40D4-8FC5-0C05F6613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DD7B1E-CE39-4CD1-A027-74D5132703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39" r="11155" b="6313"/>
          <a:stretch/>
        </p:blipFill>
        <p:spPr>
          <a:xfrm>
            <a:off x="7215178" y="1168412"/>
            <a:ext cx="4546582" cy="45211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0483AB-3C8F-4C5A-A5F8-6BAB4517E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361" y="1966564"/>
            <a:ext cx="6947587" cy="29248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F15918C-A2E1-4D0A-AB4F-5992A46C8C3C}"/>
              </a:ext>
            </a:extLst>
          </p:cNvPr>
          <p:cNvSpPr txBox="1"/>
          <p:nvPr/>
        </p:nvSpPr>
        <p:spPr>
          <a:xfrm>
            <a:off x="9937102" y="205273"/>
            <a:ext cx="214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 1</a:t>
            </a:r>
          </a:p>
        </p:txBody>
      </p:sp>
    </p:spTree>
    <p:extLst>
      <p:ext uri="{BB962C8B-B14F-4D97-AF65-F5344CB8AC3E}">
        <p14:creationId xmlns:p14="http://schemas.microsoft.com/office/powerpoint/2010/main" val="2573310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32121B-D605-46E7-AD7A-6279B6075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2019 U of MN Data Analytics &amp; Visualization Boot Camp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EDE9DB-CED3-4B92-872D-427B8E8DA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9</a:t>
            </a:fld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5A00CD1-7C2D-4319-87F4-6EC956FAD3F9}"/>
              </a:ext>
            </a:extLst>
          </p:cNvPr>
          <p:cNvSpPr/>
          <p:nvPr/>
        </p:nvSpPr>
        <p:spPr>
          <a:xfrm>
            <a:off x="6409189" y="453929"/>
            <a:ext cx="2124723" cy="110971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50-dimentional</a:t>
            </a:r>
          </a:p>
          <a:p>
            <a:pPr algn="ctr"/>
            <a:r>
              <a:rPr lang="en-US" dirty="0"/>
              <a:t>Vector represent word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7629159-A550-4993-A508-365E64F43B03}"/>
              </a:ext>
            </a:extLst>
          </p:cNvPr>
          <p:cNvSpPr/>
          <p:nvPr/>
        </p:nvSpPr>
        <p:spPr>
          <a:xfrm>
            <a:off x="6409189" y="4902419"/>
            <a:ext cx="2124723" cy="110971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Predict / Verify</a:t>
            </a:r>
            <a:endParaRPr 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176693F-044B-475C-A134-891F2D957BAD}"/>
              </a:ext>
            </a:extLst>
          </p:cNvPr>
          <p:cNvSpPr/>
          <p:nvPr/>
        </p:nvSpPr>
        <p:spPr>
          <a:xfrm>
            <a:off x="6409189" y="3415234"/>
            <a:ext cx="2124723" cy="110971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Validating w/metrics</a:t>
            </a:r>
          </a:p>
          <a:p>
            <a:pPr algn="ctr"/>
            <a:r>
              <a:rPr lang="en-US" sz="1400"/>
              <a:t>(silhouette score)</a:t>
            </a:r>
            <a:endParaRPr lang="en-US" sz="14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35FD1E2-1086-4B0C-AA38-698C5C83F836}"/>
              </a:ext>
            </a:extLst>
          </p:cNvPr>
          <p:cNvSpPr/>
          <p:nvPr/>
        </p:nvSpPr>
        <p:spPr>
          <a:xfrm>
            <a:off x="6409189" y="1939490"/>
            <a:ext cx="2124723" cy="110971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Classification Algorithms</a:t>
            </a:r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74C0D70-F22D-49BD-9EF9-06F19B6BE04B}"/>
              </a:ext>
            </a:extLst>
          </p:cNvPr>
          <p:cNvSpPr/>
          <p:nvPr/>
        </p:nvSpPr>
        <p:spPr>
          <a:xfrm>
            <a:off x="3329818" y="4900795"/>
            <a:ext cx="2124723" cy="110971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glove</a:t>
            </a:r>
          </a:p>
          <a:p>
            <a:pPr algn="ctr"/>
            <a:r>
              <a:rPr lang="en-US" i="1" dirty="0"/>
              <a:t>(Global </a:t>
            </a:r>
            <a:r>
              <a:rPr lang="en-US" dirty="0"/>
              <a:t>vector</a:t>
            </a:r>
            <a:r>
              <a:rPr lang="en-US" i="1" dirty="0"/>
              <a:t> / words)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124EAA4-A42B-41F7-853F-A085A5AA3F51}"/>
              </a:ext>
            </a:extLst>
          </p:cNvPr>
          <p:cNvSpPr/>
          <p:nvPr/>
        </p:nvSpPr>
        <p:spPr>
          <a:xfrm>
            <a:off x="3329818" y="3419913"/>
            <a:ext cx="2124723" cy="110971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Words</a:t>
            </a:r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39EF266-23CE-4936-B636-39F0C31C240F}"/>
              </a:ext>
            </a:extLst>
          </p:cNvPr>
          <p:cNvSpPr/>
          <p:nvPr/>
        </p:nvSpPr>
        <p:spPr>
          <a:xfrm>
            <a:off x="3329817" y="1939030"/>
            <a:ext cx="2124723" cy="110971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Munge Files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8BCB9E9-064A-4D18-A7A6-7E9F1402886E}"/>
              </a:ext>
            </a:extLst>
          </p:cNvPr>
          <p:cNvSpPr/>
          <p:nvPr/>
        </p:nvSpPr>
        <p:spPr>
          <a:xfrm>
            <a:off x="3329818" y="458147"/>
            <a:ext cx="2124723" cy="110971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0F3290-33DF-4234-B15D-415A253B7050}"/>
              </a:ext>
            </a:extLst>
          </p:cNvPr>
          <p:cNvSpPr txBox="1"/>
          <p:nvPr/>
        </p:nvSpPr>
        <p:spPr>
          <a:xfrm>
            <a:off x="9937102" y="205273"/>
            <a:ext cx="214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 2</a:t>
            </a:r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37281259-7D6E-4563-A5D3-A83842C8A73A}"/>
              </a:ext>
            </a:extLst>
          </p:cNvPr>
          <p:cNvSpPr/>
          <p:nvPr/>
        </p:nvSpPr>
        <p:spPr>
          <a:xfrm>
            <a:off x="3329818" y="393082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0E4024C7-C8B9-462E-B895-9CE718B2FA9E}"/>
              </a:ext>
            </a:extLst>
          </p:cNvPr>
          <p:cNvSpPr/>
          <p:nvPr/>
        </p:nvSpPr>
        <p:spPr>
          <a:xfrm>
            <a:off x="3329817" y="1890939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59748348-61B0-4A96-A6F0-9A19A81D3853}"/>
              </a:ext>
            </a:extLst>
          </p:cNvPr>
          <p:cNvSpPr/>
          <p:nvPr/>
        </p:nvSpPr>
        <p:spPr>
          <a:xfrm>
            <a:off x="6400889" y="393082"/>
            <a:ext cx="139083" cy="145003"/>
          </a:xfrm>
          <a:prstGeom prst="flowChartConnector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D1D9532B-B61A-491C-A500-818CA86BE2E4}"/>
              </a:ext>
            </a:extLst>
          </p:cNvPr>
          <p:cNvSpPr/>
          <p:nvPr/>
        </p:nvSpPr>
        <p:spPr>
          <a:xfrm>
            <a:off x="3329816" y="3360675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Connector 23">
            <a:extLst>
              <a:ext uri="{FF2B5EF4-FFF2-40B4-BE49-F238E27FC236}">
                <a16:creationId xmlns:a16="http://schemas.microsoft.com/office/drawing/2014/main" id="{A590E35E-437B-4049-8A9A-27686364EF82}"/>
              </a:ext>
            </a:extLst>
          </p:cNvPr>
          <p:cNvSpPr/>
          <p:nvPr/>
        </p:nvSpPr>
        <p:spPr>
          <a:xfrm>
            <a:off x="3329818" y="4822012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27336AE3-B9AA-4D41-AE0E-F7E741743143}"/>
              </a:ext>
            </a:extLst>
          </p:cNvPr>
          <p:cNvSpPr/>
          <p:nvPr/>
        </p:nvSpPr>
        <p:spPr>
          <a:xfrm>
            <a:off x="6400888" y="1890939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lowchart: Connector 26">
            <a:extLst>
              <a:ext uri="{FF2B5EF4-FFF2-40B4-BE49-F238E27FC236}">
                <a16:creationId xmlns:a16="http://schemas.microsoft.com/office/drawing/2014/main" id="{3C96BE5D-C30E-41CF-BE9F-BECA537AE106}"/>
              </a:ext>
            </a:extLst>
          </p:cNvPr>
          <p:cNvSpPr/>
          <p:nvPr/>
        </p:nvSpPr>
        <p:spPr>
          <a:xfrm>
            <a:off x="6400886" y="4822012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lowchart: Connector 27">
            <a:extLst>
              <a:ext uri="{FF2B5EF4-FFF2-40B4-BE49-F238E27FC236}">
                <a16:creationId xmlns:a16="http://schemas.microsoft.com/office/drawing/2014/main" id="{8F2776EE-482C-4022-94AF-C6E66813E13C}"/>
              </a:ext>
            </a:extLst>
          </p:cNvPr>
          <p:cNvSpPr/>
          <p:nvPr/>
        </p:nvSpPr>
        <p:spPr>
          <a:xfrm>
            <a:off x="6400887" y="3360843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49A10C1-FFAA-4CC3-A14D-7EF942BA2DDA}"/>
              </a:ext>
            </a:extLst>
          </p:cNvPr>
          <p:cNvCxnSpPr>
            <a:cxnSpLocks/>
            <a:stCxn id="18" idx="2"/>
            <a:endCxn id="17" idx="0"/>
          </p:cNvCxnSpPr>
          <p:nvPr/>
        </p:nvCxnSpPr>
        <p:spPr>
          <a:xfrm flipH="1">
            <a:off x="4392179" y="1567857"/>
            <a:ext cx="1" cy="371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E890C9D-2D72-4D2D-A3DB-00B9C7ABA51D}"/>
              </a:ext>
            </a:extLst>
          </p:cNvPr>
          <p:cNvCxnSpPr>
            <a:cxnSpLocks/>
            <a:stCxn id="17" idx="2"/>
            <a:endCxn id="16" idx="0"/>
          </p:cNvCxnSpPr>
          <p:nvPr/>
        </p:nvCxnSpPr>
        <p:spPr>
          <a:xfrm>
            <a:off x="4392179" y="3048740"/>
            <a:ext cx="1" cy="371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145BBB1-CC83-431B-B445-DDE6FE99EB46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4392179" y="4524944"/>
            <a:ext cx="1" cy="3758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9F52FE7-BAE3-4C00-ACAC-B78750DB2322}"/>
              </a:ext>
            </a:extLst>
          </p:cNvPr>
          <p:cNvCxnSpPr>
            <a:cxnSpLocks/>
            <a:stCxn id="21" idx="2"/>
            <a:endCxn id="14" idx="0"/>
          </p:cNvCxnSpPr>
          <p:nvPr/>
        </p:nvCxnSpPr>
        <p:spPr>
          <a:xfrm>
            <a:off x="7471551" y="1563639"/>
            <a:ext cx="0" cy="3758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D686E9E-1DAE-4555-B778-560CC65AB901}"/>
              </a:ext>
            </a:extLst>
          </p:cNvPr>
          <p:cNvCxnSpPr>
            <a:cxnSpLocks/>
            <a:stCxn id="14" idx="2"/>
            <a:endCxn id="13" idx="0"/>
          </p:cNvCxnSpPr>
          <p:nvPr/>
        </p:nvCxnSpPr>
        <p:spPr>
          <a:xfrm>
            <a:off x="7471551" y="3049200"/>
            <a:ext cx="0" cy="3660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DE376DA-5DB8-490E-9351-4BC24B29A6E0}"/>
              </a:ext>
            </a:extLst>
          </p:cNvPr>
          <p:cNvCxnSpPr>
            <a:cxnSpLocks/>
          </p:cNvCxnSpPr>
          <p:nvPr/>
        </p:nvCxnSpPr>
        <p:spPr>
          <a:xfrm flipH="1">
            <a:off x="7451527" y="4514661"/>
            <a:ext cx="11720" cy="3763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A095A69C-B8A9-404F-8509-523F3A56D9E0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5454541" y="1008784"/>
            <a:ext cx="954648" cy="444686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lowchart: Connector 44">
            <a:extLst>
              <a:ext uri="{FF2B5EF4-FFF2-40B4-BE49-F238E27FC236}">
                <a16:creationId xmlns:a16="http://schemas.microsoft.com/office/drawing/2014/main" id="{931642E4-1116-4CBC-AAB7-520A16988DCB}"/>
              </a:ext>
            </a:extLst>
          </p:cNvPr>
          <p:cNvSpPr/>
          <p:nvPr/>
        </p:nvSpPr>
        <p:spPr>
          <a:xfrm>
            <a:off x="5532385" y="5452550"/>
            <a:ext cx="139083" cy="145003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39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path" presetSubtype="0" repeatCount="3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07407E-6 L 0.16849 -4.07407E-6 L 0.16849 0.15371 L 3.95833E-6 0.15371 L 3.95833E-6 -4.07407E-6 Z " pathEditMode="relative" rAng="0" ptsTypes="AAAAA">
                                      <p:cBhvr>
                                        <p:cTn id="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24" y="76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7" presetClass="path" presetSubtype="0" repeatCount="300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95833E-6 -1.11111E-6 L 0.16849 -1.11111E-6 L 0.16849 0.14977 L 3.95833E-6 0.14977 L 3.95833E-6 -1.11111E-6 Z " pathEditMode="relative" rAng="0" ptsTypes="AAAAA">
                                      <p:cBhvr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24" y="747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7" presetClass="path" presetSubtype="0" repeatCount="3000" accel="50000" decel="5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3.95833E-6 -2.96296E-6 L 0.16927 -2.96296E-6 L 0.16927 0.15926 L 3.95833E-6 0.15926 L 3.95833E-6 -2.96296E-6 Z " pathEditMode="relative" rAng="0" ptsTypes="AAAAA">
                                      <p:cBhvr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64" y="796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7" presetClass="path" presetSubtype="0" repeatCount="3000" accel="50000" decel="5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3.95833E-6 2.59259E-6 L 0.16849 2.59259E-6 L 0.16849 0.1618 L 3.95833E-6 0.1618 L 3.95833E-6 2.59259E-6 Z " pathEditMode="relative" rAng="0" ptsTypes="AAAAA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24" y="807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0" presetClass="path" presetSubtype="0" repeatCount="3000" accel="50000" decel="5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0.02565 -0.01065 L 0.02747 -0.65834 L 0.06458 -0.65834 " pathEditMode="relative" rAng="0" ptsTypes="AAA">
                                      <p:cBhvr>
                                        <p:cTn id="23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0" y="-3238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7" presetClass="path" presetSubtype="0" repeatCount="2000" accel="50000" decel="5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8.33333E-7 -4.07407E-6 L 0.16927 -4.07407E-6 L 0.16927 0.15278 L 8.33333E-7 0.15278 L 8.33333E-7 -4.07407E-6 Z " pathEditMode="relative" rAng="0" ptsTypes="AAAAA">
                                      <p:cBhvr>
                                        <p:cTn id="25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64" y="763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7" presetClass="path" presetSubtype="0" repeatCount="3000" accel="50000" decel="50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8.33333E-7 -1.11111E-6 L 0.16927 -1.11111E-6 L 0.16927 0.14884 L 8.33333E-7 0.14884 L 8.33333E-7 -1.11111E-6 Z " pathEditMode="relative" rAng="0" ptsTypes="AAAAA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64" y="7431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7" presetClass="path" presetSubtype="0" repeatCount="3000" accel="50000" decel="50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8.33333E-7 -2.96296E-6 L 0.16927 -2.96296E-6 L 0.16927 0.15255 L 8.33333E-7 0.15255 L 8.33333E-7 -2.96296E-6 Z " pathEditMode="relative" rAng="0" ptsTypes="AAAAA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64" y="7616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7" presetClass="path" presetSubtype="0" repeatCount="3000" accel="50000" decel="5000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8.33333E-7 2.59259E-6 L 0.16927 2.59259E-6 L 0.16927 0.1618 L 8.33333E-7 0.1618 L 8.33333E-7 2.59259E-6 Z " pathEditMode="relative" rAng="0" ptsTypes="AAAAA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64" y="8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45" grpId="0" animBg="1"/>
    </p:bld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B4B4B"/>
      </a:dk2>
      <a:lt2>
        <a:srgbClr val="8ED5C1"/>
      </a:lt2>
      <a:accent1>
        <a:srgbClr val="73CBB2"/>
      </a:accent1>
      <a:accent2>
        <a:srgbClr val="AACD5B"/>
      </a:accent2>
      <a:accent3>
        <a:srgbClr val="65A9E1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47428100-C732-4B2E-A30A-5273F581A0F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a85eca0-cb17-4742-a927-9c3cb8ab341e}">
  <we:reference id="WA104038830" version="1.0.0.3" store="en-US" storeType="OMEX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401524DC532D42A0E0ED886331A72B" ma:contentTypeVersion="13" ma:contentTypeDescription="Create a new document." ma:contentTypeScope="" ma:versionID="d936d863d335d354da51eb78ca1ae338">
  <xsd:schema xmlns:xsd="http://www.w3.org/2001/XMLSchema" xmlns:xs="http://www.w3.org/2001/XMLSchema" xmlns:p="http://schemas.microsoft.com/office/2006/metadata/properties" xmlns:ns2="f577acbf-5b0b-4b4f-9948-268e97f8d3a4" xmlns:ns3="b1e4d6ee-9f6f-43f8-a618-24f3d84da28f" targetNamespace="http://schemas.microsoft.com/office/2006/metadata/properties" ma:root="true" ma:fieldsID="5fbac08d56b1b04aa33acbc31e882ce9" ns2:_="" ns3:_="">
    <xsd:import namespace="f577acbf-5b0b-4b4f-9948-268e97f8d3a4"/>
    <xsd:import namespace="b1e4d6ee-9f6f-43f8-a618-24f3d84da2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Document_x0020_Purpose" minOccurs="0"/>
                <xsd:element ref="ns2:Initiative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77acbf-5b0b-4b4f-9948-268e97f8d3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Document_x0020_Purpose" ma:index="14" nillable="true" ma:displayName="Document Purpose" ma:default="Informational" ma:format="Dropdown" ma:internalName="Document_x0020_Purpose">
      <xsd:simpleType>
        <xsd:restriction base="dms:Choice">
          <xsd:enumeration value="Informational"/>
          <xsd:enumeration value="Feature Spec"/>
          <xsd:enumeration value="Engineering Design"/>
          <xsd:enumeration value="Planning"/>
        </xsd:restriction>
      </xsd:simpleType>
    </xsd:element>
    <xsd:element name="Initiatives" ma:index="15" nillable="true" ma:displayName="Initiatives" ma:description="List of initiatives related to this document" ma:internalName="Initiatives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dd-in MAU"/>
                    <xsd:enumeration value="Custom Functions"/>
                    <xsd:enumeration value="Data &amp; Analytics"/>
                    <xsd:enumeration value="DevEx: Portals &amp; Programs"/>
                    <xsd:enumeration value="DevEx: Tools &amp; Libraries"/>
                    <xsd:enumeration value="Engineering"/>
                    <xsd:enumeration value="Excel API"/>
                    <xsd:enumeration value="In-Market Support"/>
                    <xsd:enumeration value="Maker Access"/>
                    <xsd:enumeration value="SDX Runtime &amp; Partners"/>
                    <xsd:enumeration value="SDX Service Delivery"/>
                    <xsd:enumeration value="SDX API &amp; Pipeline"/>
                    <xsd:enumeration value="Shield &amp; OCE"/>
                  </xsd:restriction>
                </xsd:simpleType>
              </xsd:element>
            </xsd:sequence>
          </xsd:extension>
        </xsd:complexContent>
      </xsd:complex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MediaService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e4d6ee-9f6f-43f8-a618-24f3d84da28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3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_x0020_Purpose xmlns="f577acbf-5b0b-4b4f-9948-268e97f8d3a4">Informational</Document_x0020_Purpose>
    <Initiatives xmlns="f577acbf-5b0b-4b4f-9948-268e97f8d3a4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79EAE08-AAD0-49B9-BF66-164C225CC5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77acbf-5b0b-4b4f-9948-268e97f8d3a4"/>
    <ds:schemaRef ds:uri="b1e4d6ee-9f6f-43f8-a618-24f3d84da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17AB1FA-2F28-4684-9230-02ACEB6C0B0A}">
  <ds:schemaRefs>
    <ds:schemaRef ds:uri="http://schemas.microsoft.com/office/2006/metadata/properties"/>
    <ds:schemaRef ds:uri="http://schemas.microsoft.com/office/infopath/2007/PartnerControls"/>
    <ds:schemaRef ds:uri="f577acbf-5b0b-4b4f-9948-268e97f8d3a4"/>
  </ds:schemaRefs>
</ds:datastoreItem>
</file>

<file path=customXml/itemProps3.xml><?xml version="1.0" encoding="utf-8"?>
<ds:datastoreItem xmlns:ds="http://schemas.openxmlformats.org/officeDocument/2006/customXml" ds:itemID="{E21AFCC0-734A-4A90-A597-A1CB34860DC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490</Words>
  <Application>Microsoft Office PowerPoint</Application>
  <PresentationFormat>Widescreen</PresentationFormat>
  <Paragraphs>118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Corbel</vt:lpstr>
      <vt:lpstr>Depth</vt:lpstr>
      <vt:lpstr>Team 4 – Risky Business</vt:lpstr>
      <vt:lpstr>Project Overview</vt:lpstr>
      <vt:lpstr>Why Machine Learning?</vt:lpstr>
      <vt:lpstr>Researched Similar Projects</vt:lpstr>
      <vt:lpstr>Challenges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3   Can we turn  technical documents into  Decisions?</vt:lpstr>
      <vt:lpstr>PowerPoint Presentation</vt:lpstr>
      <vt:lpstr>PowerPoint Presentation</vt:lpstr>
      <vt:lpstr>PowerPoint Presentation</vt:lpstr>
      <vt:lpstr>Next Steps  Develop GUI to process, explore, and visualize data with little to no programming experience (i.e. Flask, Django, Online-Notebook)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4 – Risky Business</dc:title>
  <dc:creator>David Kreitzer</dc:creator>
  <cp:lastModifiedBy>David Kreitzer</cp:lastModifiedBy>
  <cp:revision>1</cp:revision>
  <dcterms:created xsi:type="dcterms:W3CDTF">2019-02-14T05:59:48Z</dcterms:created>
  <dcterms:modified xsi:type="dcterms:W3CDTF">2019-02-15T00:17:31Z</dcterms:modified>
</cp:coreProperties>
</file>